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9.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0.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11.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embeddings/oleObject165.bin" ContentType="application/vnd.openxmlformats-officedocument.oleObject"/>
  <Override PartName="/ppt/embeddings/oleObject166.bin" ContentType="application/vnd.openxmlformats-officedocument.oleObject"/>
  <Override PartName="/ppt/embeddings/oleObject167.bin" ContentType="application/vnd.openxmlformats-officedocument.oleObject"/>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embeddings/oleObject173.bin" ContentType="application/vnd.openxmlformats-officedocument.oleObject"/>
  <Override PartName="/ppt/notesSlides/notesSlide12.xml" ContentType="application/vnd.openxmlformats-officedocument.presentationml.notesSlide+xml"/>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embeddings/oleObject187.bin" ContentType="application/vnd.openxmlformats-officedocument.oleObject"/>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embeddings/oleObject194.bin" ContentType="application/vnd.openxmlformats-officedocument.oleObject"/>
  <Override PartName="/ppt/embeddings/oleObject195.bin" ContentType="application/vnd.openxmlformats-officedocument.oleObject"/>
  <Override PartName="/ppt/embeddings/oleObject196.bin" ContentType="application/vnd.openxmlformats-officedocument.oleObject"/>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ppt/embeddings/oleObject201.bin" ContentType="application/vnd.openxmlformats-officedocument.oleObject"/>
  <Override PartName="/ppt/embeddings/oleObject202.bin" ContentType="application/vnd.openxmlformats-officedocument.oleObject"/>
  <Override PartName="/ppt/embeddings/oleObject203.bin" ContentType="application/vnd.openxmlformats-officedocument.oleObject"/>
  <Override PartName="/ppt/embeddings/oleObject204.bin" ContentType="application/vnd.openxmlformats-officedocument.oleObject"/>
  <Override PartName="/ppt/embeddings/oleObject205.bin" ContentType="application/vnd.openxmlformats-officedocument.oleObject"/>
  <Override PartName="/ppt/embeddings/oleObject206.bin" ContentType="application/vnd.openxmlformats-officedocument.oleObject"/>
  <Override PartName="/ppt/embeddings/oleObject207.bin" ContentType="application/vnd.openxmlformats-officedocument.oleObject"/>
  <Override PartName="/ppt/embeddings/oleObject208.bin" ContentType="application/vnd.openxmlformats-officedocument.oleObject"/>
  <Override PartName="/ppt/embeddings/oleObject209.bin" ContentType="application/vnd.openxmlformats-officedocument.oleObject"/>
  <Override PartName="/ppt/embeddings/oleObject210.bin" ContentType="application/vnd.openxmlformats-officedocument.oleObject"/>
  <Override PartName="/ppt/embeddings/oleObject211.bin" ContentType="application/vnd.openxmlformats-officedocument.oleObject"/>
  <Override PartName="/ppt/embeddings/oleObject212.bin" ContentType="application/vnd.openxmlformats-officedocument.oleObject"/>
  <Override PartName="/ppt/embeddings/oleObject213.bin" ContentType="application/vnd.openxmlformats-officedocument.oleObject"/>
  <Override PartName="/ppt/embeddings/oleObject214.bin" ContentType="application/vnd.openxmlformats-officedocument.oleObject"/>
  <Override PartName="/ppt/embeddings/oleObject215.bin" ContentType="application/vnd.openxmlformats-officedocument.oleObject"/>
  <Override PartName="/ppt/embeddings/oleObject216.bin" ContentType="application/vnd.openxmlformats-officedocument.oleObject"/>
  <Override PartName="/ppt/embeddings/oleObject217.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18.bin" ContentType="application/vnd.openxmlformats-officedocument.oleObject"/>
  <Override PartName="/ppt/notesSlides/notesSlide15.xml" ContentType="application/vnd.openxmlformats-officedocument.presentationml.notesSlide+xml"/>
  <Override PartName="/ppt/embeddings/oleObject219.bin" ContentType="application/vnd.openxmlformats-officedocument.oleObject"/>
  <Override PartName="/ppt/embeddings/oleObject220.bin" ContentType="application/vnd.openxmlformats-officedocument.oleObject"/>
  <Override PartName="/ppt/embeddings/oleObject221.bin" ContentType="application/vnd.openxmlformats-officedocument.oleObject"/>
  <Override PartName="/ppt/embeddings/oleObject222.bin" ContentType="application/vnd.openxmlformats-officedocument.oleObject"/>
  <Override PartName="/ppt/embeddings/oleObject223.bin" ContentType="application/vnd.openxmlformats-officedocument.oleObject"/>
  <Override PartName="/ppt/embeddings/oleObject224.bin" ContentType="application/vnd.openxmlformats-officedocument.oleObject"/>
  <Override PartName="/ppt/embeddings/oleObject225.bin" ContentType="application/vnd.openxmlformats-officedocument.oleObject"/>
  <Override PartName="/ppt/embeddings/oleObject226.bin" ContentType="application/vnd.openxmlformats-officedocument.oleObject"/>
  <Override PartName="/ppt/embeddings/oleObject227.bin" ContentType="application/vnd.openxmlformats-officedocument.oleObject"/>
  <Override PartName="/ppt/embeddings/oleObject228.bin" ContentType="application/vnd.openxmlformats-officedocument.oleObject"/>
  <Override PartName="/ppt/embeddings/oleObject229.bin" ContentType="application/vnd.openxmlformats-officedocument.oleObject"/>
  <Override PartName="/ppt/embeddings/oleObject230.bin" ContentType="application/vnd.openxmlformats-officedocument.oleObject"/>
  <Override PartName="/ppt/embeddings/oleObject231.bin" ContentType="application/vnd.openxmlformats-officedocument.oleObject"/>
  <Override PartName="/ppt/embeddings/oleObject232.bin" ContentType="application/vnd.openxmlformats-officedocument.oleObject"/>
  <Override PartName="/ppt/notesSlides/notesSlide16.xml" ContentType="application/vnd.openxmlformats-officedocument.presentationml.notesSlide+xml"/>
  <Override PartName="/ppt/embeddings/oleObject233.bin" ContentType="application/vnd.openxmlformats-officedocument.oleObject"/>
  <Override PartName="/ppt/embeddings/oleObject234.bin" ContentType="application/vnd.openxmlformats-officedocument.oleObject"/>
  <Override PartName="/ppt/embeddings/oleObject235.bin" ContentType="application/vnd.openxmlformats-officedocument.oleObject"/>
  <Override PartName="/ppt/embeddings/oleObject236.bin" ContentType="application/vnd.openxmlformats-officedocument.oleObject"/>
  <Override PartName="/ppt/embeddings/oleObject237.bin" ContentType="application/vnd.openxmlformats-officedocument.oleObject"/>
  <Override PartName="/ppt/embeddings/oleObject238.bin" ContentType="application/vnd.openxmlformats-officedocument.oleObject"/>
  <Override PartName="/ppt/embeddings/oleObject239.bin" ContentType="application/vnd.openxmlformats-officedocument.oleObject"/>
  <Override PartName="/ppt/embeddings/oleObject240.bin" ContentType="application/vnd.openxmlformats-officedocument.oleObject"/>
  <Override PartName="/ppt/embeddings/oleObject241.bin" ContentType="application/vnd.openxmlformats-officedocument.oleObject"/>
  <Override PartName="/ppt/embeddings/oleObject242.bin" ContentType="application/vnd.openxmlformats-officedocument.oleObject"/>
  <Override PartName="/ppt/embeddings/oleObject243.bin" ContentType="application/vnd.openxmlformats-officedocument.oleObject"/>
  <Override PartName="/ppt/embeddings/oleObject24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245.bin" ContentType="application/vnd.openxmlformats-officedocument.oleObject"/>
  <Override PartName="/ppt/embeddings/oleObject246.bin" ContentType="application/vnd.openxmlformats-officedocument.oleObject"/>
  <Override PartName="/ppt/embeddings/oleObject247.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248.bin" ContentType="application/vnd.openxmlformats-officedocument.oleObject"/>
  <Override PartName="/ppt/embeddings/oleObject249.bin" ContentType="application/vnd.openxmlformats-officedocument.oleObject"/>
  <Override PartName="/ppt/embeddings/oleObject250.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51.bin" ContentType="application/vnd.openxmlformats-officedocument.oleObject"/>
  <Override PartName="/ppt/embeddings/oleObject252.bin" ContentType="application/vnd.openxmlformats-officedocument.oleObject"/>
  <Override PartName="/ppt/embeddings/oleObject253.bin" ContentType="application/vnd.openxmlformats-officedocument.oleObject"/>
  <Override PartName="/ppt/notesSlides/notesSlide27.xml" ContentType="application/vnd.openxmlformats-officedocument.presentationml.notesSlide+xml"/>
  <Override PartName="/ppt/embeddings/oleObject25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92"/>
  </p:notesMasterIdLst>
  <p:handoutMasterIdLst>
    <p:handoutMasterId r:id="rId93"/>
  </p:handoutMasterIdLst>
  <p:sldIdLst>
    <p:sldId id="256" r:id="rId2"/>
    <p:sldId id="257" r:id="rId3"/>
    <p:sldId id="273" r:id="rId4"/>
    <p:sldId id="274" r:id="rId5"/>
    <p:sldId id="276" r:id="rId6"/>
    <p:sldId id="440" r:id="rId7"/>
    <p:sldId id="278" r:id="rId8"/>
    <p:sldId id="279" r:id="rId9"/>
    <p:sldId id="430" r:id="rId10"/>
    <p:sldId id="282" r:id="rId11"/>
    <p:sldId id="285" r:id="rId12"/>
    <p:sldId id="286" r:id="rId13"/>
    <p:sldId id="287" r:id="rId14"/>
    <p:sldId id="289" r:id="rId15"/>
    <p:sldId id="290" r:id="rId16"/>
    <p:sldId id="292" r:id="rId17"/>
    <p:sldId id="441" r:id="rId18"/>
    <p:sldId id="293" r:id="rId19"/>
    <p:sldId id="295" r:id="rId20"/>
    <p:sldId id="296" r:id="rId21"/>
    <p:sldId id="297" r:id="rId22"/>
    <p:sldId id="318" r:id="rId23"/>
    <p:sldId id="299" r:id="rId24"/>
    <p:sldId id="300" r:id="rId25"/>
    <p:sldId id="301" r:id="rId26"/>
    <p:sldId id="428" r:id="rId27"/>
    <p:sldId id="429" r:id="rId28"/>
    <p:sldId id="303" r:id="rId29"/>
    <p:sldId id="304" r:id="rId30"/>
    <p:sldId id="442" r:id="rId31"/>
    <p:sldId id="443" r:id="rId32"/>
    <p:sldId id="333" r:id="rId33"/>
    <p:sldId id="335" r:id="rId34"/>
    <p:sldId id="343" r:id="rId35"/>
    <p:sldId id="344" r:id="rId36"/>
    <p:sldId id="345" r:id="rId37"/>
    <p:sldId id="346" r:id="rId38"/>
    <p:sldId id="347" r:id="rId39"/>
    <p:sldId id="348" r:id="rId40"/>
    <p:sldId id="352" r:id="rId41"/>
    <p:sldId id="353" r:id="rId42"/>
    <p:sldId id="356" r:id="rId43"/>
    <p:sldId id="444" r:id="rId44"/>
    <p:sldId id="445" r:id="rId45"/>
    <p:sldId id="446" r:id="rId46"/>
    <p:sldId id="362" r:id="rId47"/>
    <p:sldId id="308" r:id="rId48"/>
    <p:sldId id="309" r:id="rId49"/>
    <p:sldId id="310" r:id="rId50"/>
    <p:sldId id="311" r:id="rId51"/>
    <p:sldId id="433" r:id="rId52"/>
    <p:sldId id="315" r:id="rId53"/>
    <p:sldId id="316" r:id="rId54"/>
    <p:sldId id="375" r:id="rId55"/>
    <p:sldId id="376" r:id="rId56"/>
    <p:sldId id="377" r:id="rId57"/>
    <p:sldId id="378" r:id="rId58"/>
    <p:sldId id="438" r:id="rId59"/>
    <p:sldId id="379" r:id="rId60"/>
    <p:sldId id="380" r:id="rId61"/>
    <p:sldId id="382" r:id="rId62"/>
    <p:sldId id="386" r:id="rId63"/>
    <p:sldId id="387" r:id="rId64"/>
    <p:sldId id="388" r:id="rId65"/>
    <p:sldId id="389" r:id="rId66"/>
    <p:sldId id="439" r:id="rId67"/>
    <p:sldId id="395" r:id="rId68"/>
    <p:sldId id="397" r:id="rId69"/>
    <p:sldId id="398" r:id="rId70"/>
    <p:sldId id="400" r:id="rId71"/>
    <p:sldId id="401" r:id="rId72"/>
    <p:sldId id="402" r:id="rId73"/>
    <p:sldId id="403" r:id="rId74"/>
    <p:sldId id="404" r:id="rId75"/>
    <p:sldId id="405" r:id="rId76"/>
    <p:sldId id="447" r:id="rId77"/>
    <p:sldId id="413" r:id="rId78"/>
    <p:sldId id="415" r:id="rId79"/>
    <p:sldId id="416" r:id="rId80"/>
    <p:sldId id="417" r:id="rId81"/>
    <p:sldId id="418" r:id="rId82"/>
    <p:sldId id="419" r:id="rId83"/>
    <p:sldId id="420" r:id="rId84"/>
    <p:sldId id="421" r:id="rId85"/>
    <p:sldId id="422" r:id="rId86"/>
    <p:sldId id="423" r:id="rId87"/>
    <p:sldId id="424" r:id="rId88"/>
    <p:sldId id="425" r:id="rId89"/>
    <p:sldId id="426" r:id="rId90"/>
    <p:sldId id="427" r:id="rId9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F2A42"/>
    <a:srgbClr val="004A8F"/>
    <a:srgbClr val="87888C"/>
    <a:srgbClr val="0083A2"/>
    <a:srgbClr val="EF3F4A"/>
    <a:srgbClr val="8892BC"/>
    <a:srgbClr val="000000"/>
    <a:srgbClr val="E5B73D"/>
    <a:srgbClr val="CD0044"/>
    <a:srgbClr val="4D9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87" autoAdjust="0"/>
    <p:restoredTop sz="95745" autoAdjust="0"/>
  </p:normalViewPr>
  <p:slideViewPr>
    <p:cSldViewPr snapToGrid="0">
      <p:cViewPr varScale="1">
        <p:scale>
          <a:sx n="173" d="100"/>
          <a:sy n="173" d="100"/>
        </p:scale>
        <p:origin x="-1640" y="-104"/>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2764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image" Target="../media/image39.emf"/><Relationship Id="rId2" Type="http://schemas.openxmlformats.org/officeDocument/2006/relationships/image" Target="../media/image4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 Id="rId3" Type="http://schemas.openxmlformats.org/officeDocument/2006/relationships/image" Target="../media/image47.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29.emf"/><Relationship Id="rId1" Type="http://schemas.openxmlformats.org/officeDocument/2006/relationships/image" Target="../media/image48.emf"/><Relationship Id="rId2" Type="http://schemas.openxmlformats.org/officeDocument/2006/relationships/image" Target="../media/image4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emf"/><Relationship Id="rId8" Type="http://schemas.openxmlformats.org/officeDocument/2006/relationships/image" Target="../media/image29.emf"/><Relationship Id="rId9" Type="http://schemas.openxmlformats.org/officeDocument/2006/relationships/image" Target="../media/image41.emf"/><Relationship Id="rId1" Type="http://schemas.openxmlformats.org/officeDocument/2006/relationships/image" Target="../media/image51.emf"/><Relationship Id="rId2" Type="http://schemas.openxmlformats.org/officeDocument/2006/relationships/image" Target="../media/image5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 Id="rId3" Type="http://schemas.openxmlformats.org/officeDocument/2006/relationships/image" Target="../media/image60.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1" Type="http://schemas.openxmlformats.org/officeDocument/2006/relationships/image" Target="../media/image61.emf"/><Relationship Id="rId2" Type="http://schemas.openxmlformats.org/officeDocument/2006/relationships/image" Target="../media/image62.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71.emf"/><Relationship Id="rId1" Type="http://schemas.openxmlformats.org/officeDocument/2006/relationships/image" Target="../media/image66.emf"/><Relationship Id="rId2" Type="http://schemas.openxmlformats.org/officeDocument/2006/relationships/image" Target="../media/image67.emf"/></Relationships>
</file>

<file path=ppt/drawings/_rels/vmlDrawing19.vml.rels><?xml version="1.0" encoding="UTF-8" standalone="yes"?>
<Relationships xmlns="http://schemas.openxmlformats.org/package/2006/relationships"><Relationship Id="rId11" Type="http://schemas.openxmlformats.org/officeDocument/2006/relationships/image" Target="../media/image78.emf"/><Relationship Id="rId12" Type="http://schemas.openxmlformats.org/officeDocument/2006/relationships/image" Target="../media/image79.emf"/><Relationship Id="rId1" Type="http://schemas.openxmlformats.org/officeDocument/2006/relationships/image" Target="../media/image69.emf"/><Relationship Id="rId2" Type="http://schemas.openxmlformats.org/officeDocument/2006/relationships/image" Target="../media/image68.emf"/><Relationship Id="rId3" Type="http://schemas.openxmlformats.org/officeDocument/2006/relationships/image" Target="../media/image72.emf"/><Relationship Id="rId4" Type="http://schemas.openxmlformats.org/officeDocument/2006/relationships/image" Target="../media/image71.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76.emf"/><Relationship Id="rId9" Type="http://schemas.openxmlformats.org/officeDocument/2006/relationships/image" Target="../media/image77.emf"/><Relationship Id="rId10"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 Id="rId3"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1" Type="http://schemas.openxmlformats.org/officeDocument/2006/relationships/image" Target="../media/image79.emf"/><Relationship Id="rId12" Type="http://schemas.openxmlformats.org/officeDocument/2006/relationships/image" Target="../media/image72.emf"/><Relationship Id="rId13" Type="http://schemas.openxmlformats.org/officeDocument/2006/relationships/image" Target="../media/image74.emf"/><Relationship Id="rId1" Type="http://schemas.openxmlformats.org/officeDocument/2006/relationships/image" Target="../media/image73.emf"/><Relationship Id="rId2" Type="http://schemas.openxmlformats.org/officeDocument/2006/relationships/image" Target="../media/image76.emf"/><Relationship Id="rId3" Type="http://schemas.openxmlformats.org/officeDocument/2006/relationships/image" Target="../media/image80.emf"/><Relationship Id="rId4" Type="http://schemas.openxmlformats.org/officeDocument/2006/relationships/image" Target="../media/image81.emf"/><Relationship Id="rId5" Type="http://schemas.openxmlformats.org/officeDocument/2006/relationships/image" Target="../media/image69.emf"/><Relationship Id="rId6" Type="http://schemas.openxmlformats.org/officeDocument/2006/relationships/image" Target="../media/image68.emf"/><Relationship Id="rId7" Type="http://schemas.openxmlformats.org/officeDocument/2006/relationships/image" Target="../media/image70.emf"/><Relationship Id="rId8" Type="http://schemas.openxmlformats.org/officeDocument/2006/relationships/image" Target="../media/image78.emf"/><Relationship Id="rId9" Type="http://schemas.openxmlformats.org/officeDocument/2006/relationships/image" Target="../media/image75.emf"/><Relationship Id="rId10" Type="http://schemas.openxmlformats.org/officeDocument/2006/relationships/image" Target="../media/image71.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5" Type="http://schemas.openxmlformats.org/officeDocument/2006/relationships/image" Target="../media/image87.emf"/><Relationship Id="rId6" Type="http://schemas.openxmlformats.org/officeDocument/2006/relationships/image" Target="../media/image88.emf"/><Relationship Id="rId1" Type="http://schemas.openxmlformats.org/officeDocument/2006/relationships/image" Target="../media/image83.emf"/><Relationship Id="rId2" Type="http://schemas.openxmlformats.org/officeDocument/2006/relationships/image" Target="../media/image8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1" Type="http://schemas.openxmlformats.org/officeDocument/2006/relationships/image" Target="../media/image92.emf"/><Relationship Id="rId2" Type="http://schemas.openxmlformats.org/officeDocument/2006/relationships/image" Target="../media/image93.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71.emf"/><Relationship Id="rId1" Type="http://schemas.openxmlformats.org/officeDocument/2006/relationships/image" Target="../media/image98.emf"/><Relationship Id="rId2" Type="http://schemas.openxmlformats.org/officeDocument/2006/relationships/image" Target="../media/image99.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100.emf"/><Relationship Id="rId6" Type="http://schemas.openxmlformats.org/officeDocument/2006/relationships/image" Target="../media/image71.emf"/><Relationship Id="rId1" Type="http://schemas.openxmlformats.org/officeDocument/2006/relationships/image" Target="../media/image102.emf"/><Relationship Id="rId2" Type="http://schemas.openxmlformats.org/officeDocument/2006/relationships/image" Target="../media/image101.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103.emf"/><Relationship Id="rId5" Type="http://schemas.openxmlformats.org/officeDocument/2006/relationships/image" Target="../media/image102.emf"/><Relationship Id="rId1" Type="http://schemas.openxmlformats.org/officeDocument/2006/relationships/image" Target="../media/image99.emf"/><Relationship Id="rId2" Type="http://schemas.openxmlformats.org/officeDocument/2006/relationships/image" Target="../media/image100.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104.emf"/><Relationship Id="rId5" Type="http://schemas.openxmlformats.org/officeDocument/2006/relationships/image" Target="../media/image105.emf"/><Relationship Id="rId6" Type="http://schemas.openxmlformats.org/officeDocument/2006/relationships/image" Target="../media/image106.emf"/><Relationship Id="rId1" Type="http://schemas.openxmlformats.org/officeDocument/2006/relationships/image" Target="../media/image99.emf"/><Relationship Id="rId2" Type="http://schemas.openxmlformats.org/officeDocument/2006/relationships/image" Target="../media/image100.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103.emf"/><Relationship Id="rId5" Type="http://schemas.openxmlformats.org/officeDocument/2006/relationships/image" Target="../media/image107.emf"/><Relationship Id="rId6" Type="http://schemas.openxmlformats.org/officeDocument/2006/relationships/image" Target="../media/image106.emf"/><Relationship Id="rId1" Type="http://schemas.openxmlformats.org/officeDocument/2006/relationships/image" Target="../media/image99.emf"/><Relationship Id="rId2" Type="http://schemas.openxmlformats.org/officeDocument/2006/relationships/image" Target="../media/image100.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99.emf"/><Relationship Id="rId5" Type="http://schemas.openxmlformats.org/officeDocument/2006/relationships/image" Target="../media/image100.emf"/><Relationship Id="rId6" Type="http://schemas.openxmlformats.org/officeDocument/2006/relationships/image" Target="../media/image71.emf"/><Relationship Id="rId7" Type="http://schemas.openxmlformats.org/officeDocument/2006/relationships/image" Target="../media/image103.emf"/><Relationship Id="rId8" Type="http://schemas.openxmlformats.org/officeDocument/2006/relationships/image" Target="../media/image111.emf"/><Relationship Id="rId9" Type="http://schemas.openxmlformats.org/officeDocument/2006/relationships/image" Target="../media/image112.emf"/><Relationship Id="rId1" Type="http://schemas.openxmlformats.org/officeDocument/2006/relationships/image" Target="../media/image108.emf"/><Relationship Id="rId2" Type="http://schemas.openxmlformats.org/officeDocument/2006/relationships/image" Target="../media/image10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71.emf"/><Relationship Id="rId5" Type="http://schemas.openxmlformats.org/officeDocument/2006/relationships/image" Target="../media/image113.emf"/><Relationship Id="rId6" Type="http://schemas.openxmlformats.org/officeDocument/2006/relationships/image" Target="../media/image114.emf"/><Relationship Id="rId7" Type="http://schemas.openxmlformats.org/officeDocument/2006/relationships/image" Target="../media/image115.emf"/><Relationship Id="rId8" Type="http://schemas.openxmlformats.org/officeDocument/2006/relationships/image" Target="../media/image116.emf"/><Relationship Id="rId9" Type="http://schemas.openxmlformats.org/officeDocument/2006/relationships/image" Target="../media/image117.emf"/><Relationship Id="rId1" Type="http://schemas.openxmlformats.org/officeDocument/2006/relationships/image" Target="../media/image112.emf"/><Relationship Id="rId2" Type="http://schemas.openxmlformats.org/officeDocument/2006/relationships/image" Target="../media/image99.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emf"/><Relationship Id="rId5" Type="http://schemas.openxmlformats.org/officeDocument/2006/relationships/image" Target="../media/image129.emf"/><Relationship Id="rId1" Type="http://schemas.openxmlformats.org/officeDocument/2006/relationships/image" Target="../media/image125.emf"/><Relationship Id="rId2" Type="http://schemas.openxmlformats.org/officeDocument/2006/relationships/image" Target="../media/image12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6.emf"/><Relationship Id="rId2" Type="http://schemas.openxmlformats.org/officeDocument/2006/relationships/image" Target="../media/image137.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2.emf"/><Relationship Id="rId5" Type="http://schemas.openxmlformats.org/officeDocument/2006/relationships/image" Target="../media/image143.emf"/><Relationship Id="rId1" Type="http://schemas.openxmlformats.org/officeDocument/2006/relationships/image" Target="../media/image139.emf"/><Relationship Id="rId2" Type="http://schemas.openxmlformats.org/officeDocument/2006/relationships/image" Target="../media/image140.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emf"/><Relationship Id="rId1" Type="http://schemas.openxmlformats.org/officeDocument/2006/relationships/image" Target="../media/image144.emf"/><Relationship Id="rId2" Type="http://schemas.openxmlformats.org/officeDocument/2006/relationships/image" Target="../media/image14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9.emf"/><Relationship Id="rId2" Type="http://schemas.openxmlformats.org/officeDocument/2006/relationships/image" Target="../media/image150.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53.emf"/><Relationship Id="rId4" Type="http://schemas.openxmlformats.org/officeDocument/2006/relationships/image" Target="../media/image154.emf"/><Relationship Id="rId5" Type="http://schemas.openxmlformats.org/officeDocument/2006/relationships/image" Target="../media/image155.emf"/><Relationship Id="rId6" Type="http://schemas.openxmlformats.org/officeDocument/2006/relationships/image" Target="../media/image156.emf"/><Relationship Id="rId1" Type="http://schemas.openxmlformats.org/officeDocument/2006/relationships/image" Target="../media/image151.emf"/><Relationship Id="rId2" Type="http://schemas.openxmlformats.org/officeDocument/2006/relationships/image" Target="../media/image15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60.emf"/><Relationship Id="rId2" Type="http://schemas.openxmlformats.org/officeDocument/2006/relationships/image" Target="../media/image161.emf"/><Relationship Id="rId3" Type="http://schemas.openxmlformats.org/officeDocument/2006/relationships/image" Target="../media/image16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66.emf"/><Relationship Id="rId2" Type="http://schemas.openxmlformats.org/officeDocument/2006/relationships/image" Target="../media/image16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68.emf"/><Relationship Id="rId2" Type="http://schemas.openxmlformats.org/officeDocument/2006/relationships/image" Target="../media/image16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70.emf"/><Relationship Id="rId2" Type="http://schemas.openxmlformats.org/officeDocument/2006/relationships/image" Target="../media/image171.emf"/><Relationship Id="rId3" Type="http://schemas.openxmlformats.org/officeDocument/2006/relationships/image" Target="../media/image17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73.emf"/><Relationship Id="rId2" Type="http://schemas.openxmlformats.org/officeDocument/2006/relationships/image" Target="../media/image174.emf"/><Relationship Id="rId3" Type="http://schemas.openxmlformats.org/officeDocument/2006/relationships/image" Target="../media/image175.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77.emf"/><Relationship Id="rId2" Type="http://schemas.openxmlformats.org/officeDocument/2006/relationships/image" Target="../media/image178.emf"/><Relationship Id="rId3" Type="http://schemas.openxmlformats.org/officeDocument/2006/relationships/image" Target="../media/image179.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84.emf"/><Relationship Id="rId4" Type="http://schemas.openxmlformats.org/officeDocument/2006/relationships/image" Target="../media/image185.emf"/><Relationship Id="rId1" Type="http://schemas.openxmlformats.org/officeDocument/2006/relationships/image" Target="../media/image182.emf"/><Relationship Id="rId2" Type="http://schemas.openxmlformats.org/officeDocument/2006/relationships/image" Target="../media/image183.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88.emf"/><Relationship Id="rId4" Type="http://schemas.openxmlformats.org/officeDocument/2006/relationships/image" Target="../media/image189.emf"/><Relationship Id="rId5" Type="http://schemas.openxmlformats.org/officeDocument/2006/relationships/image" Target="../media/image190.emf"/><Relationship Id="rId6" Type="http://schemas.openxmlformats.org/officeDocument/2006/relationships/image" Target="../media/image191.emf"/><Relationship Id="rId7" Type="http://schemas.openxmlformats.org/officeDocument/2006/relationships/image" Target="../media/image192.emf"/><Relationship Id="rId8" Type="http://schemas.openxmlformats.org/officeDocument/2006/relationships/image" Target="../media/image193.emf"/><Relationship Id="rId9" Type="http://schemas.openxmlformats.org/officeDocument/2006/relationships/image" Target="../media/image194.emf"/><Relationship Id="rId1" Type="http://schemas.openxmlformats.org/officeDocument/2006/relationships/image" Target="../media/image186.emf"/><Relationship Id="rId2" Type="http://schemas.openxmlformats.org/officeDocument/2006/relationships/image" Target="../media/image18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95.emf"/><Relationship Id="rId2" Type="http://schemas.openxmlformats.org/officeDocument/2006/relationships/image" Target="../media/image196.emf"/><Relationship Id="rId3" Type="http://schemas.openxmlformats.org/officeDocument/2006/relationships/image" Target="../media/image19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 Id="rId3" Type="http://schemas.openxmlformats.org/officeDocument/2006/relationships/image" Target="../media/image2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98.emf"/><Relationship Id="rId2" Type="http://schemas.openxmlformats.org/officeDocument/2006/relationships/image" Target="../media/image199.emf"/><Relationship Id="rId3" Type="http://schemas.openxmlformats.org/officeDocument/2006/relationships/image" Target="../media/image20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01.emf"/><Relationship Id="rId2" Type="http://schemas.openxmlformats.org/officeDocument/2006/relationships/image" Target="../media/image202.emf"/><Relationship Id="rId3" Type="http://schemas.openxmlformats.org/officeDocument/2006/relationships/image" Target="../media/image20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29.emf"/><Relationship Id="rId3"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 Id="rId3"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17</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45</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76</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78</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79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81</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82</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73C7B-1C1A-4C42-AA90-E58A53A56275}" type="slidenum">
              <a:rPr lang="en-US" smtClean="0"/>
              <a:t>2</a:t>
            </a:fld>
            <a:endParaRPr lang="en-US" dirty="0"/>
          </a:p>
        </p:txBody>
      </p:sp>
    </p:spTree>
    <p:extLst>
      <p:ext uri="{BB962C8B-B14F-4D97-AF65-F5344CB8AC3E}">
        <p14:creationId xmlns:p14="http://schemas.microsoft.com/office/powerpoint/2010/main" val="1317917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83</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84</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85</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86</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87</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88</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89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90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5</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6</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MAZU9202_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467" y="0"/>
            <a:ext cx="5357813" cy="6858000"/>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EF3F4A"/>
                </a:solidFill>
                <a:latin typeface="Arial"/>
                <a:cs typeface="Arial"/>
              </a:defRPr>
            </a:lvl1pPr>
          </a:lstStyle>
          <a:p>
            <a:pPr lvl="0"/>
            <a:r>
              <a:rPr lang="en-US" noProof="0" dirty="0" smtClean="0"/>
              <a:t>Click to edit</a:t>
            </a:r>
            <a:br>
              <a:rPr lang="en-US" noProof="0" dirty="0" smtClean="0"/>
            </a:br>
            <a:r>
              <a:rPr lang="en-US" noProof="0" dirty="0" smtClean="0"/>
              <a:t>Master title style</a:t>
            </a:r>
          </a:p>
        </p:txBody>
      </p:sp>
      <p:sp>
        <p:nvSpPr>
          <p:cNvPr id="4101" name="Rectangle 5"/>
          <p:cNvSpPr>
            <a:spLocks noChangeArrowheads="1"/>
          </p:cNvSpPr>
          <p:nvPr/>
        </p:nvSpPr>
        <p:spPr bwMode="auto">
          <a:xfrm>
            <a:off x="-6350" y="0"/>
            <a:ext cx="9162288" cy="6096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4102" name="Text Box 6"/>
          <p:cNvSpPr txBox="1">
            <a:spLocks noChangeArrowheads="1"/>
          </p:cNvSpPr>
          <p:nvPr userDrawn="1"/>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smtClean="0">
                <a:solidFill>
                  <a:srgbClr val="000000"/>
                </a:solidFill>
              </a:rPr>
              <a:t>Lecture Outline</a:t>
            </a:r>
            <a:endParaRPr lang="en-US" sz="2800" dirty="0">
              <a:solidFill>
                <a:srgbClr val="000000"/>
              </a:solidFill>
            </a:endParaRPr>
          </a:p>
        </p:txBody>
      </p:sp>
      <p:sp>
        <p:nvSpPr>
          <p:cNvPr id="4113" name="Rectangle 17"/>
          <p:cNvSpPr>
            <a:spLocks noGrp="1" noChangeArrowheads="1"/>
          </p:cNvSpPr>
          <p:nvPr>
            <p:ph type="ftr" sz="quarter" idx="3"/>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98827107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epts-Blu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1425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43708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epts-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50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cepts-Green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924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6942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epts-Green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98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cepts-Green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32073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cepts-Green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365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cepts-Gree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62364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4218432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2891816"/>
            <a:ext cx="8229600" cy="3673604"/>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2818489"/>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2931473"/>
            <a:ext cx="835699" cy="400110"/>
          </a:xfrm>
        </p:spPr>
        <p:txBody>
          <a:bodyPr>
            <a:spAutoFit/>
          </a:bodyPr>
          <a:lstStyle>
            <a:lvl1pPr marL="0" indent="0">
              <a:buFontTx/>
              <a:buNone/>
              <a:defRPr sz="2000" b="1">
                <a:latin typeface="Arial"/>
                <a:cs typeface="Arial"/>
              </a:defRPr>
            </a:lvl1pPr>
          </a:lstStyle>
          <a:p>
            <a:pPr lvl="0"/>
            <a:endParaRPr lang="en-US" dirty="0"/>
          </a:p>
        </p:txBody>
      </p:sp>
      <p:sp>
        <p:nvSpPr>
          <p:cNvPr id="11" name="Content Placeholder 10"/>
          <p:cNvSpPr>
            <a:spLocks noGrp="1"/>
          </p:cNvSpPr>
          <p:nvPr>
            <p:ph sz="quarter" idx="13"/>
          </p:nvPr>
        </p:nvSpPr>
        <p:spPr>
          <a:xfrm>
            <a:off x="365125" y="1193800"/>
            <a:ext cx="8470900" cy="914400"/>
          </a:xfrm>
        </p:spPr>
        <p:txBody>
          <a:bodyPr/>
          <a:lstStyle>
            <a:lvl1pPr marL="0" indent="0">
              <a:buNone/>
              <a:defRPr baseline="0"/>
            </a:lvl1pPr>
            <a:lvl5pPr marL="1828800" indent="0">
              <a:buNone/>
              <a:defRPr/>
            </a:lvl5pPr>
          </a:lstStyle>
          <a:p>
            <a:pPr lvl="0"/>
            <a:r>
              <a:rPr lang="en-US" dirty="0" smtClean="0"/>
              <a:t>Click to edit Master text style</a:t>
            </a:r>
          </a:p>
        </p:txBody>
      </p:sp>
    </p:spTree>
    <p:extLst>
      <p:ext uri="{BB962C8B-B14F-4D97-AF65-F5344CB8AC3E}">
        <p14:creationId xmlns:p14="http://schemas.microsoft.com/office/powerpoint/2010/main" val="222851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cepts-Gray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a:buClr>
                <a:srgbClr val="87888C"/>
              </a:buCl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a:buClr>
                <a:srgbClr val="87888C"/>
              </a:buCl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271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NTITATIV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16250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NTITATIVE-Red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3866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NTITATIV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214289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ANTITATIVE-Red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5"/>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0333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53754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84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CheckPoi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2184638"/>
            <a:ext cx="8229600" cy="3889569"/>
          </a:xfrm>
        </p:spPr>
        <p:txBody>
          <a:bodyPr/>
          <a:lstStyle>
            <a:lvl1pPr marL="514350" indent="-514350">
              <a:buClrTx/>
              <a:buFont typeface="+mj-lt"/>
              <a:buAutoNum type="alphaLcParen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446111"/>
            <a:ext cx="275256" cy="413838"/>
          </a:xfrm>
          <a:prstGeom prst="rect">
            <a:avLst/>
          </a:prstGeom>
          <a:noFill/>
          <a:ln>
            <a:noFill/>
          </a:ln>
          <a:extLst>
            <a:ext uri="{FAA26D3D-D897-4be2-8F04-BA451C77F1D7}">
              <ma14:placeholderFlag xmlns:ma14="http://schemas.microsoft.com/office/mac/drawingml/2011/main"/>
            </a:ext>
          </a:extLst>
        </p:spPr>
      </p:pic>
      <p:sp>
        <p:nvSpPr>
          <p:cNvPr id="8" name="Text Placeholder 9"/>
          <p:cNvSpPr>
            <a:spLocks noGrp="1"/>
          </p:cNvSpPr>
          <p:nvPr>
            <p:ph type="body" sz="quarter" idx="12"/>
          </p:nvPr>
        </p:nvSpPr>
        <p:spPr>
          <a:xfrm>
            <a:off x="630408" y="1559095"/>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1610663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cepts-Blue_Title and Content (Checkpoi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2"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6" name="Pictur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445480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475307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CTICE-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4372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s-Gray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11" name="Content Placeholder 2"/>
          <p:cNvSpPr>
            <a:spLocks noGrp="1"/>
          </p:cNvSpPr>
          <p:nvPr>
            <p:ph idx="1"/>
          </p:nvPr>
        </p:nvSpPr>
        <p:spPr>
          <a:xfrm>
            <a:off x="365125"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2"/>
          </p:nvPr>
        </p:nvSpPr>
        <p:spPr>
          <a:xfrm>
            <a:off x="4558878"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16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CTIC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34256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ACTIC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916057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ACTICE-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413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ACTICE-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23413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RACTICE-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5347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CTICE-Blue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54418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0648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_Check points01">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2" name="Picture 1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05416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463040"/>
            <a:ext cx="4038600" cy="5106987"/>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56125" y="1463040"/>
            <a:ext cx="4038600" cy="5106987"/>
          </a:xfrm>
        </p:spPr>
        <p:txBody>
          <a:bodyPr/>
          <a:lstStyle>
            <a:lvl1pPr>
              <a:defRPr sz="28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2257130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495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epts-Gray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87888C"/>
              </a:buClr>
              <a:buFont typeface="Arial"/>
              <a:buChar char="•"/>
              <a:defRPr>
                <a:solidFill>
                  <a:srgbClr val="000000"/>
                </a:solidFill>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2390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cepts-Gray2_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tx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87888C"/>
              </a:buClr>
              <a:buFont typeface="Arial"/>
              <a:buChar char="•"/>
              <a:defRPr lang="en-US" sz="2800" dirty="0" smtClean="0">
                <a:solidFill>
                  <a:srgbClr val="000000"/>
                </a:solidFill>
                <a:latin typeface="Times New Roman"/>
                <a:ea typeface="+mn-ea"/>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270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cepts-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7"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773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cepts-Blue2_Two Content2">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5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cepts-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4984"/>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7444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cepts-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5"/>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369408"/>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smtClean="0"/>
              <a:t>© 2015 Pearson Education, Inc.</a:t>
            </a:r>
            <a:endParaRPr lang="en-GB" dirty="0"/>
          </a:p>
        </p:txBody>
      </p:sp>
      <p:sp>
        <p:nvSpPr>
          <p:cNvPr id="6" name="Slide Number Placeholder 1"/>
          <p:cNvSpPr txBox="1">
            <a:spLocks/>
          </p:cNvSpPr>
          <p:nvPr userDrawn="1"/>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10-</a:t>
            </a:r>
            <a:fld id="{514208EC-3598-A14D-A83F-351803A72A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89"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85" r:id="rId30"/>
    <p:sldLayoutId id="2147483686" r:id="rId31"/>
    <p:sldLayoutId id="2147483679" r:id="rId32"/>
    <p:sldLayoutId id="2147483680" r:id="rId33"/>
    <p:sldLayoutId id="2147483681" r:id="rId34"/>
    <p:sldLayoutId id="2147483682" r:id="rId35"/>
    <p:sldLayoutId id="2147483683" r:id="rId36"/>
    <p:sldLayoutId id="2147483684" r:id="rId37"/>
    <p:sldLayoutId id="2147483687" r:id="rId38"/>
    <p:sldLayoutId id="2147483688" r:id="rId39"/>
  </p:sldLayoutIdLst>
  <p:hf sldNum="0" hdr="0" dt="0"/>
  <p:txStyles>
    <p:titleStyle>
      <a:lvl1pPr algn="l" rtl="0" fontAlgn="base">
        <a:spcBef>
          <a:spcPct val="50000"/>
        </a:spcBef>
        <a:spcAft>
          <a:spcPct val="0"/>
        </a:spcAft>
        <a:defRPr sz="3200" b="1">
          <a:solidFill>
            <a:srgbClr val="EF3F4A"/>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1.bin"/><Relationship Id="rId5" Type="http://schemas.openxmlformats.org/officeDocument/2006/relationships/image" Target="../media/image18.emf"/><Relationship Id="rId6" Type="http://schemas.openxmlformats.org/officeDocument/2006/relationships/image" Target="../media/image19.jpg"/><Relationship Id="rId1" Type="http://schemas.openxmlformats.org/officeDocument/2006/relationships/vmlDrawing" Target="../drawings/vmlDrawing4.vml"/><Relationship Id="rId2"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oleObject" Target="../embeddings/oleObject12.bin"/><Relationship Id="rId5" Type="http://schemas.openxmlformats.org/officeDocument/2006/relationships/image" Target="../media/image21.emf"/><Relationship Id="rId6" Type="http://schemas.openxmlformats.org/officeDocument/2006/relationships/oleObject" Target="../embeddings/oleObject13.bin"/><Relationship Id="rId7" Type="http://schemas.openxmlformats.org/officeDocument/2006/relationships/image" Target="../media/image22.emf"/><Relationship Id="rId8" Type="http://schemas.openxmlformats.org/officeDocument/2006/relationships/oleObject" Target="../embeddings/oleObject14.bin"/><Relationship Id="rId9" Type="http://schemas.openxmlformats.org/officeDocument/2006/relationships/oleObject" Target="../embeddings/oleObject15.bin"/><Relationship Id="rId10" Type="http://schemas.openxmlformats.org/officeDocument/2006/relationships/image" Target="../media/image23.emf"/><Relationship Id="rId1" Type="http://schemas.openxmlformats.org/officeDocument/2006/relationships/vmlDrawing" Target="../drawings/vmlDrawing5.vml"/><Relationship Id="rId2"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oleObject" Target="../embeddings/oleObject16.bin"/><Relationship Id="rId5" Type="http://schemas.openxmlformats.org/officeDocument/2006/relationships/image" Target="../media/image25.emf"/><Relationship Id="rId6" Type="http://schemas.openxmlformats.org/officeDocument/2006/relationships/oleObject" Target="../embeddings/oleObject17.bin"/><Relationship Id="rId7" Type="http://schemas.openxmlformats.org/officeDocument/2006/relationships/image" Target="../media/image26.emf"/><Relationship Id="rId1" Type="http://schemas.openxmlformats.org/officeDocument/2006/relationships/vmlDrawing" Target="../drawings/vmlDrawing6.vml"/><Relationship Id="rId2"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29.emf"/><Relationship Id="rId5" Type="http://schemas.openxmlformats.org/officeDocument/2006/relationships/image" Target="../media/image30.jpg"/><Relationship Id="rId6" Type="http://schemas.openxmlformats.org/officeDocument/2006/relationships/oleObject" Target="../embeddings/oleObject19.bin"/><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oleObject" Target="../embeddings/oleObject20.bin"/><Relationship Id="rId5" Type="http://schemas.openxmlformats.org/officeDocument/2006/relationships/image" Target="../media/image31.emf"/><Relationship Id="rId6" Type="http://schemas.openxmlformats.org/officeDocument/2006/relationships/oleObject" Target="../embeddings/oleObject21.bin"/><Relationship Id="rId7" Type="http://schemas.openxmlformats.org/officeDocument/2006/relationships/oleObject" Target="../embeddings/oleObject22.bin"/><Relationship Id="rId8" Type="http://schemas.openxmlformats.org/officeDocument/2006/relationships/image" Target="../media/image29.emf"/><Relationship Id="rId9" Type="http://schemas.openxmlformats.org/officeDocument/2006/relationships/oleObject" Target="../embeddings/oleObject23.bin"/><Relationship Id="rId10" Type="http://schemas.openxmlformats.org/officeDocument/2006/relationships/oleObject" Target="../embeddings/oleObject24.bin"/><Relationship Id="rId11" Type="http://schemas.openxmlformats.org/officeDocument/2006/relationships/image" Target="../media/image32.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33.emf"/><Relationship Id="rId5" Type="http://schemas.openxmlformats.org/officeDocument/2006/relationships/image" Target="../media/image30.jpg"/><Relationship Id="rId6" Type="http://schemas.openxmlformats.org/officeDocument/2006/relationships/oleObject" Target="../embeddings/oleObject26.bin"/><Relationship Id="rId7" Type="http://schemas.openxmlformats.org/officeDocument/2006/relationships/image" Target="../media/image34.emf"/><Relationship Id="rId8" Type="http://schemas.openxmlformats.org/officeDocument/2006/relationships/oleObject" Target="../embeddings/oleObject27.bin"/><Relationship Id="rId9" Type="http://schemas.openxmlformats.org/officeDocument/2006/relationships/image" Target="../media/image31.emf"/><Relationship Id="rId10" Type="http://schemas.openxmlformats.org/officeDocument/2006/relationships/oleObject" Target="../embeddings/oleObject28.bin"/><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oleObject" Target="../embeddings/oleObject29.bin"/><Relationship Id="rId5" Type="http://schemas.openxmlformats.org/officeDocument/2006/relationships/image" Target="../media/image35.emf"/><Relationship Id="rId6" Type="http://schemas.openxmlformats.org/officeDocument/2006/relationships/oleObject" Target="../embeddings/oleObject30.bin"/><Relationship Id="rId7" Type="http://schemas.openxmlformats.org/officeDocument/2006/relationships/image" Target="../media/image36.emf"/><Relationship Id="rId8" Type="http://schemas.openxmlformats.org/officeDocument/2006/relationships/oleObject" Target="../embeddings/oleObject31.bin"/><Relationship Id="rId9" Type="http://schemas.openxmlformats.org/officeDocument/2006/relationships/image" Target="../media/image37.emf"/><Relationship Id="rId10" Type="http://schemas.openxmlformats.org/officeDocument/2006/relationships/image" Target="../media/image30.jpg"/><Relationship Id="rId1" Type="http://schemas.openxmlformats.org/officeDocument/2006/relationships/vmlDrawing" Target="../drawings/vmlDrawing10.vml"/><Relationship Id="rId2"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37.emf"/><Relationship Id="rId5" Type="http://schemas.openxmlformats.org/officeDocument/2006/relationships/image" Target="../media/image38.jpg"/><Relationship Id="rId6" Type="http://schemas.openxmlformats.org/officeDocument/2006/relationships/image" Target="../media/image30.jpg"/><Relationship Id="rId1" Type="http://schemas.openxmlformats.org/officeDocument/2006/relationships/vmlDrawing" Target="../drawings/vmlDrawing11.vml"/><Relationship Id="rId2"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1" Type="http://schemas.openxmlformats.org/officeDocument/2006/relationships/image" Target="../media/image42.emf"/><Relationship Id="rId12" Type="http://schemas.openxmlformats.org/officeDocument/2006/relationships/oleObject" Target="../embeddings/oleObject37.bin"/><Relationship Id="rId13" Type="http://schemas.openxmlformats.org/officeDocument/2006/relationships/image" Target="../media/image43.emf"/><Relationship Id="rId14" Type="http://schemas.openxmlformats.org/officeDocument/2006/relationships/image" Target="../media/image30.jpg"/><Relationship Id="rId1" Type="http://schemas.openxmlformats.org/officeDocument/2006/relationships/vmlDrawing" Target="../drawings/vmlDrawing12.vml"/><Relationship Id="rId2" Type="http://schemas.openxmlformats.org/officeDocument/2006/relationships/slideLayout" Target="../slideLayouts/slideLayout9.xml"/><Relationship Id="rId3" Type="http://schemas.openxmlformats.org/officeDocument/2006/relationships/image" Target="../media/image44.jpg"/><Relationship Id="rId4" Type="http://schemas.openxmlformats.org/officeDocument/2006/relationships/oleObject" Target="../embeddings/oleObject33.bin"/><Relationship Id="rId5" Type="http://schemas.openxmlformats.org/officeDocument/2006/relationships/image" Target="../media/image39.emf"/><Relationship Id="rId6" Type="http://schemas.openxmlformats.org/officeDocument/2006/relationships/oleObject" Target="../embeddings/oleObject34.bin"/><Relationship Id="rId7" Type="http://schemas.openxmlformats.org/officeDocument/2006/relationships/image" Target="../media/image40.emf"/><Relationship Id="rId8" Type="http://schemas.openxmlformats.org/officeDocument/2006/relationships/oleObject" Target="../embeddings/oleObject35.bin"/><Relationship Id="rId9" Type="http://schemas.openxmlformats.org/officeDocument/2006/relationships/image" Target="../media/image41.emf"/><Relationship Id="rId10" Type="http://schemas.openxmlformats.org/officeDocument/2006/relationships/oleObject" Target="../embeddings/oleObject36.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45.emf"/><Relationship Id="rId5" Type="http://schemas.openxmlformats.org/officeDocument/2006/relationships/oleObject" Target="../embeddings/oleObject39.bin"/><Relationship Id="rId6" Type="http://schemas.openxmlformats.org/officeDocument/2006/relationships/image" Target="../media/image46.emf"/><Relationship Id="rId7" Type="http://schemas.openxmlformats.org/officeDocument/2006/relationships/oleObject" Target="../embeddings/oleObject40.bin"/><Relationship Id="rId8" Type="http://schemas.openxmlformats.org/officeDocument/2006/relationships/oleObject" Target="../embeddings/oleObject41.bin"/><Relationship Id="rId9" Type="http://schemas.openxmlformats.org/officeDocument/2006/relationships/image" Target="../media/image47.emf"/><Relationship Id="rId10" Type="http://schemas.openxmlformats.org/officeDocument/2006/relationships/image" Target="../media/image44.jpg"/><Relationship Id="rId1" Type="http://schemas.openxmlformats.org/officeDocument/2006/relationships/vmlDrawing" Target="../drawings/vmlDrawing13.vml"/><Relationship Id="rId2"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oleObject" Target="../embeddings/oleObject42.bin"/><Relationship Id="rId5" Type="http://schemas.openxmlformats.org/officeDocument/2006/relationships/image" Target="../media/image48.emf"/><Relationship Id="rId6" Type="http://schemas.openxmlformats.org/officeDocument/2006/relationships/oleObject" Target="../embeddings/oleObject43.bin"/><Relationship Id="rId7" Type="http://schemas.openxmlformats.org/officeDocument/2006/relationships/image" Target="../media/image49.emf"/><Relationship Id="rId8" Type="http://schemas.openxmlformats.org/officeDocument/2006/relationships/oleObject" Target="../embeddings/oleObject44.bin"/><Relationship Id="rId9" Type="http://schemas.openxmlformats.org/officeDocument/2006/relationships/image" Target="../media/image50.emf"/><Relationship Id="rId10" Type="http://schemas.openxmlformats.org/officeDocument/2006/relationships/oleObject" Target="../embeddings/oleObject45.bin"/><Relationship Id="rId11" Type="http://schemas.openxmlformats.org/officeDocument/2006/relationships/image" Target="../media/image29.emf"/><Relationship Id="rId1" Type="http://schemas.openxmlformats.org/officeDocument/2006/relationships/vmlDrawing" Target="../drawings/vmlDrawing14.vml"/><Relationship Id="rId2"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9" Type="http://schemas.openxmlformats.org/officeDocument/2006/relationships/image" Target="../media/image53.emf"/><Relationship Id="rId20" Type="http://schemas.openxmlformats.org/officeDocument/2006/relationships/oleObject" Target="../embeddings/oleObject54.bin"/><Relationship Id="rId21" Type="http://schemas.openxmlformats.org/officeDocument/2006/relationships/image" Target="../media/image41.emf"/><Relationship Id="rId10" Type="http://schemas.openxmlformats.org/officeDocument/2006/relationships/oleObject" Target="../embeddings/oleObject49.bin"/><Relationship Id="rId11" Type="http://schemas.openxmlformats.org/officeDocument/2006/relationships/image" Target="../media/image54.emf"/><Relationship Id="rId12" Type="http://schemas.openxmlformats.org/officeDocument/2006/relationships/oleObject" Target="../embeddings/oleObject50.bin"/><Relationship Id="rId13" Type="http://schemas.openxmlformats.org/officeDocument/2006/relationships/image" Target="../media/image55.emf"/><Relationship Id="rId14" Type="http://schemas.openxmlformats.org/officeDocument/2006/relationships/oleObject" Target="../embeddings/oleObject51.bin"/><Relationship Id="rId15" Type="http://schemas.openxmlformats.org/officeDocument/2006/relationships/image" Target="../media/image56.emf"/><Relationship Id="rId16" Type="http://schemas.openxmlformats.org/officeDocument/2006/relationships/oleObject" Target="../embeddings/oleObject52.bin"/><Relationship Id="rId17" Type="http://schemas.openxmlformats.org/officeDocument/2006/relationships/image" Target="../media/image57.emf"/><Relationship Id="rId18" Type="http://schemas.openxmlformats.org/officeDocument/2006/relationships/oleObject" Target="../embeddings/oleObject53.bin"/><Relationship Id="rId19" Type="http://schemas.openxmlformats.org/officeDocument/2006/relationships/image" Target="../media/image29.emf"/><Relationship Id="rId1" Type="http://schemas.openxmlformats.org/officeDocument/2006/relationships/vmlDrawing" Target="../drawings/vmlDrawing15.vml"/><Relationship Id="rId2" Type="http://schemas.openxmlformats.org/officeDocument/2006/relationships/slideLayout" Target="../slideLayouts/slideLayout9.xml"/><Relationship Id="rId3" Type="http://schemas.openxmlformats.org/officeDocument/2006/relationships/image" Target="../media/image44.jpg"/><Relationship Id="rId4" Type="http://schemas.openxmlformats.org/officeDocument/2006/relationships/oleObject" Target="../embeddings/oleObject46.bin"/><Relationship Id="rId5" Type="http://schemas.openxmlformats.org/officeDocument/2006/relationships/image" Target="../media/image51.emf"/><Relationship Id="rId6" Type="http://schemas.openxmlformats.org/officeDocument/2006/relationships/oleObject" Target="../embeddings/oleObject47.bin"/><Relationship Id="rId7" Type="http://schemas.openxmlformats.org/officeDocument/2006/relationships/image" Target="../media/image52.emf"/><Relationship Id="rId8" Type="http://schemas.openxmlformats.org/officeDocument/2006/relationships/oleObject" Target="../embeddings/oleObject48.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58.emf"/><Relationship Id="rId5" Type="http://schemas.openxmlformats.org/officeDocument/2006/relationships/oleObject" Target="../embeddings/oleObject56.bin"/><Relationship Id="rId6" Type="http://schemas.openxmlformats.org/officeDocument/2006/relationships/image" Target="../media/image59.emf"/><Relationship Id="rId7" Type="http://schemas.openxmlformats.org/officeDocument/2006/relationships/oleObject" Target="../embeddings/oleObject57.bin"/><Relationship Id="rId8" Type="http://schemas.openxmlformats.org/officeDocument/2006/relationships/image" Target="../media/image60.emf"/><Relationship Id="rId9" Type="http://schemas.openxmlformats.org/officeDocument/2006/relationships/image" Target="../media/image44.jpg"/><Relationship Id="rId10" Type="http://schemas.openxmlformats.org/officeDocument/2006/relationships/oleObject" Target="../embeddings/oleObject58.bin"/><Relationship Id="rId11" Type="http://schemas.openxmlformats.org/officeDocument/2006/relationships/oleObject" Target="../embeddings/oleObject59.bin"/><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64.bin"/><Relationship Id="rId12" Type="http://schemas.openxmlformats.org/officeDocument/2006/relationships/image" Target="../media/image65.emf"/><Relationship Id="rId13" Type="http://schemas.openxmlformats.org/officeDocument/2006/relationships/image" Target="../media/image30.jpg"/><Relationship Id="rId14" Type="http://schemas.openxmlformats.org/officeDocument/2006/relationships/image" Target="../media/image44.jpg"/><Relationship Id="rId1" Type="http://schemas.openxmlformats.org/officeDocument/2006/relationships/vmlDrawing" Target="../drawings/vmlDrawing17.vml"/><Relationship Id="rId2" Type="http://schemas.openxmlformats.org/officeDocument/2006/relationships/slideLayout" Target="../slideLayouts/slideLayout8.xml"/><Relationship Id="rId3" Type="http://schemas.openxmlformats.org/officeDocument/2006/relationships/oleObject" Target="../embeddings/oleObject60.bin"/><Relationship Id="rId4" Type="http://schemas.openxmlformats.org/officeDocument/2006/relationships/image" Target="../media/image61.emf"/><Relationship Id="rId5" Type="http://schemas.openxmlformats.org/officeDocument/2006/relationships/oleObject" Target="../embeddings/oleObject61.bin"/><Relationship Id="rId6" Type="http://schemas.openxmlformats.org/officeDocument/2006/relationships/image" Target="../media/image62.emf"/><Relationship Id="rId7" Type="http://schemas.openxmlformats.org/officeDocument/2006/relationships/oleObject" Target="../embeddings/oleObject62.bin"/><Relationship Id="rId8" Type="http://schemas.openxmlformats.org/officeDocument/2006/relationships/image" Target="../media/image63.emf"/><Relationship Id="rId9" Type="http://schemas.openxmlformats.org/officeDocument/2006/relationships/oleObject" Target="../embeddings/oleObject63.bin"/><Relationship Id="rId10" Type="http://schemas.openxmlformats.org/officeDocument/2006/relationships/image" Target="../media/image64.emf"/></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68.bin"/><Relationship Id="rId12" Type="http://schemas.openxmlformats.org/officeDocument/2006/relationships/image" Target="../media/image69.emf"/><Relationship Id="rId13" Type="http://schemas.openxmlformats.org/officeDocument/2006/relationships/oleObject" Target="../embeddings/oleObject69.bin"/><Relationship Id="rId14" Type="http://schemas.openxmlformats.org/officeDocument/2006/relationships/oleObject" Target="../embeddings/oleObject70.bin"/><Relationship Id="rId15" Type="http://schemas.openxmlformats.org/officeDocument/2006/relationships/image" Target="../media/image70.emf"/><Relationship Id="rId16" Type="http://schemas.openxmlformats.org/officeDocument/2006/relationships/oleObject" Target="../embeddings/oleObject71.bin"/><Relationship Id="rId17" Type="http://schemas.openxmlformats.org/officeDocument/2006/relationships/image" Target="../media/image71.emf"/><Relationship Id="rId18" Type="http://schemas.openxmlformats.org/officeDocument/2006/relationships/oleObject" Target="../embeddings/oleObject72.bin"/><Relationship Id="rId1" Type="http://schemas.openxmlformats.org/officeDocument/2006/relationships/vmlDrawing" Target="../drawings/vmlDrawing18.vml"/><Relationship Id="rId2" Type="http://schemas.openxmlformats.org/officeDocument/2006/relationships/slideLayout" Target="../slideLayouts/slideLayout8.xml"/><Relationship Id="rId3" Type="http://schemas.openxmlformats.org/officeDocument/2006/relationships/image" Target="../media/image30.jpg"/><Relationship Id="rId4" Type="http://schemas.openxmlformats.org/officeDocument/2006/relationships/image" Target="../media/image44.jpg"/><Relationship Id="rId5" Type="http://schemas.openxmlformats.org/officeDocument/2006/relationships/oleObject" Target="../embeddings/oleObject65.bin"/><Relationship Id="rId6" Type="http://schemas.openxmlformats.org/officeDocument/2006/relationships/image" Target="../media/image66.emf"/><Relationship Id="rId7" Type="http://schemas.openxmlformats.org/officeDocument/2006/relationships/oleObject" Target="../embeddings/oleObject66.bin"/><Relationship Id="rId8" Type="http://schemas.openxmlformats.org/officeDocument/2006/relationships/image" Target="../media/image67.emf"/><Relationship Id="rId9" Type="http://schemas.openxmlformats.org/officeDocument/2006/relationships/oleObject" Target="../embeddings/oleObject67.bin"/><Relationship Id="rId10" Type="http://schemas.openxmlformats.org/officeDocument/2006/relationships/image" Target="../media/image68.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thephysicsabecedarium.com/?p=35" TargetMode="External"/><Relationship Id="rId5" Type="http://schemas.openxmlformats.org/officeDocument/2006/relationships/hyperlink" Target="https://www.youtube.com/watch?v=-VJzr_aSSE4" TargetMode="External"/><Relationship Id="rId6" Type="http://schemas.openxmlformats.org/officeDocument/2006/relationships/hyperlink" Target="https://www.youtube.com/watch?v=4Jc7Pe3yCW0" TargetMode="External"/><Relationship Id="rId7" Type="http://schemas.openxmlformats.org/officeDocument/2006/relationships/hyperlink" Target="https://www.youtube.com/watch?v=mYH_nODWkqk" TargetMode="External"/><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9" Type="http://schemas.openxmlformats.org/officeDocument/2006/relationships/image" Target="../media/image72.emf"/><Relationship Id="rId20" Type="http://schemas.openxmlformats.org/officeDocument/2006/relationships/oleObject" Target="../embeddings/oleObject81.bin"/><Relationship Id="rId21" Type="http://schemas.openxmlformats.org/officeDocument/2006/relationships/image" Target="../media/image77.emf"/><Relationship Id="rId22" Type="http://schemas.openxmlformats.org/officeDocument/2006/relationships/oleObject" Target="../embeddings/oleObject82.bin"/><Relationship Id="rId23" Type="http://schemas.openxmlformats.org/officeDocument/2006/relationships/oleObject" Target="../embeddings/oleObject83.bin"/><Relationship Id="rId24" Type="http://schemas.openxmlformats.org/officeDocument/2006/relationships/oleObject" Target="../embeddings/oleObject84.bin"/><Relationship Id="rId25" Type="http://schemas.openxmlformats.org/officeDocument/2006/relationships/image" Target="../media/image70.emf"/><Relationship Id="rId26" Type="http://schemas.openxmlformats.org/officeDocument/2006/relationships/oleObject" Target="../embeddings/oleObject85.bin"/><Relationship Id="rId27" Type="http://schemas.openxmlformats.org/officeDocument/2006/relationships/image" Target="../media/image78.emf"/><Relationship Id="rId28" Type="http://schemas.openxmlformats.org/officeDocument/2006/relationships/oleObject" Target="../embeddings/oleObject86.bin"/><Relationship Id="rId29" Type="http://schemas.openxmlformats.org/officeDocument/2006/relationships/oleObject" Target="../embeddings/oleObject87.bin"/><Relationship Id="rId30" Type="http://schemas.openxmlformats.org/officeDocument/2006/relationships/oleObject" Target="../embeddings/oleObject88.bin"/><Relationship Id="rId31" Type="http://schemas.openxmlformats.org/officeDocument/2006/relationships/image" Target="../media/image79.emf"/><Relationship Id="rId10" Type="http://schemas.openxmlformats.org/officeDocument/2006/relationships/oleObject" Target="../embeddings/oleObject76.bin"/><Relationship Id="rId11" Type="http://schemas.openxmlformats.org/officeDocument/2006/relationships/image" Target="../media/image71.emf"/><Relationship Id="rId12" Type="http://schemas.openxmlformats.org/officeDocument/2006/relationships/oleObject" Target="../embeddings/oleObject77.bin"/><Relationship Id="rId13" Type="http://schemas.openxmlformats.org/officeDocument/2006/relationships/image" Target="../media/image73.emf"/><Relationship Id="rId14" Type="http://schemas.openxmlformats.org/officeDocument/2006/relationships/oleObject" Target="../embeddings/oleObject78.bin"/><Relationship Id="rId15" Type="http://schemas.openxmlformats.org/officeDocument/2006/relationships/image" Target="../media/image74.emf"/><Relationship Id="rId16" Type="http://schemas.openxmlformats.org/officeDocument/2006/relationships/oleObject" Target="../embeddings/oleObject79.bin"/><Relationship Id="rId17" Type="http://schemas.openxmlformats.org/officeDocument/2006/relationships/image" Target="../media/image75.emf"/><Relationship Id="rId18" Type="http://schemas.openxmlformats.org/officeDocument/2006/relationships/oleObject" Target="../embeddings/oleObject80.bin"/><Relationship Id="rId19" Type="http://schemas.openxmlformats.org/officeDocument/2006/relationships/image" Target="../media/image76.emf"/><Relationship Id="rId1" Type="http://schemas.openxmlformats.org/officeDocument/2006/relationships/vmlDrawing" Target="../drawings/vmlDrawing19.vml"/><Relationship Id="rId2" Type="http://schemas.openxmlformats.org/officeDocument/2006/relationships/slideLayout" Target="../slideLayouts/slideLayout8.xml"/><Relationship Id="rId3" Type="http://schemas.openxmlformats.org/officeDocument/2006/relationships/image" Target="../media/image30.jpg"/><Relationship Id="rId4" Type="http://schemas.openxmlformats.org/officeDocument/2006/relationships/oleObject" Target="../embeddings/oleObject73.bin"/><Relationship Id="rId5" Type="http://schemas.openxmlformats.org/officeDocument/2006/relationships/image" Target="../media/image69.emf"/><Relationship Id="rId6" Type="http://schemas.openxmlformats.org/officeDocument/2006/relationships/oleObject" Target="../embeddings/oleObject74.bin"/><Relationship Id="rId7" Type="http://schemas.openxmlformats.org/officeDocument/2006/relationships/image" Target="../media/image68.emf"/><Relationship Id="rId8" Type="http://schemas.openxmlformats.org/officeDocument/2006/relationships/oleObject" Target="../embeddings/oleObject75.bin"/></Relationships>
</file>

<file path=ppt/slides/_rels/slide31.xml.rels><?xml version="1.0" encoding="UTF-8" standalone="yes"?>
<Relationships xmlns="http://schemas.openxmlformats.org/package/2006/relationships"><Relationship Id="rId20" Type="http://schemas.openxmlformats.org/officeDocument/2006/relationships/image" Target="../media/image75.emf"/><Relationship Id="rId21" Type="http://schemas.openxmlformats.org/officeDocument/2006/relationships/oleObject" Target="../embeddings/oleObject98.bin"/><Relationship Id="rId22" Type="http://schemas.openxmlformats.org/officeDocument/2006/relationships/image" Target="../media/image71.emf"/><Relationship Id="rId23" Type="http://schemas.openxmlformats.org/officeDocument/2006/relationships/image" Target="../media/image30.jpg"/><Relationship Id="rId24" Type="http://schemas.openxmlformats.org/officeDocument/2006/relationships/oleObject" Target="../embeddings/oleObject99.bin"/><Relationship Id="rId25" Type="http://schemas.openxmlformats.org/officeDocument/2006/relationships/image" Target="../media/image79.emf"/><Relationship Id="rId26" Type="http://schemas.openxmlformats.org/officeDocument/2006/relationships/oleObject" Target="../embeddings/oleObject100.bin"/><Relationship Id="rId27" Type="http://schemas.openxmlformats.org/officeDocument/2006/relationships/oleObject" Target="../embeddings/oleObject101.bin"/><Relationship Id="rId28" Type="http://schemas.openxmlformats.org/officeDocument/2006/relationships/oleObject" Target="../embeddings/oleObject102.bin"/><Relationship Id="rId29" Type="http://schemas.openxmlformats.org/officeDocument/2006/relationships/image" Target="../media/image72.emf"/><Relationship Id="rId1" Type="http://schemas.openxmlformats.org/officeDocument/2006/relationships/vmlDrawing" Target="../drawings/vmlDrawing20.vml"/><Relationship Id="rId2" Type="http://schemas.openxmlformats.org/officeDocument/2006/relationships/slideLayout" Target="../slideLayouts/slideLayout8.xml"/><Relationship Id="rId3" Type="http://schemas.openxmlformats.org/officeDocument/2006/relationships/oleObject" Target="../embeddings/oleObject89.bin"/><Relationship Id="rId4" Type="http://schemas.openxmlformats.org/officeDocument/2006/relationships/image" Target="../media/image73.emf"/><Relationship Id="rId5" Type="http://schemas.openxmlformats.org/officeDocument/2006/relationships/oleObject" Target="../embeddings/oleObject90.bin"/><Relationship Id="rId30" Type="http://schemas.openxmlformats.org/officeDocument/2006/relationships/oleObject" Target="../embeddings/oleObject103.bin"/><Relationship Id="rId31" Type="http://schemas.openxmlformats.org/officeDocument/2006/relationships/oleObject" Target="../embeddings/oleObject104.bin"/><Relationship Id="rId32" Type="http://schemas.openxmlformats.org/officeDocument/2006/relationships/image" Target="../media/image74.emf"/><Relationship Id="rId9" Type="http://schemas.openxmlformats.org/officeDocument/2006/relationships/oleObject" Target="../embeddings/oleObject92.bin"/><Relationship Id="rId6" Type="http://schemas.openxmlformats.org/officeDocument/2006/relationships/image" Target="../media/image76.emf"/><Relationship Id="rId7" Type="http://schemas.openxmlformats.org/officeDocument/2006/relationships/oleObject" Target="../embeddings/oleObject91.bin"/><Relationship Id="rId8" Type="http://schemas.openxmlformats.org/officeDocument/2006/relationships/image" Target="../media/image80.emf"/><Relationship Id="rId33" Type="http://schemas.openxmlformats.org/officeDocument/2006/relationships/oleObject" Target="../embeddings/oleObject105.bin"/><Relationship Id="rId34" Type="http://schemas.openxmlformats.org/officeDocument/2006/relationships/image" Target="../media/image82.png"/><Relationship Id="rId10" Type="http://schemas.openxmlformats.org/officeDocument/2006/relationships/image" Target="../media/image81.emf"/><Relationship Id="rId11" Type="http://schemas.openxmlformats.org/officeDocument/2006/relationships/oleObject" Target="../embeddings/oleObject93.bin"/><Relationship Id="rId12" Type="http://schemas.openxmlformats.org/officeDocument/2006/relationships/image" Target="../media/image69.emf"/><Relationship Id="rId13" Type="http://schemas.openxmlformats.org/officeDocument/2006/relationships/oleObject" Target="../embeddings/oleObject94.bin"/><Relationship Id="rId14" Type="http://schemas.openxmlformats.org/officeDocument/2006/relationships/image" Target="../media/image68.emf"/><Relationship Id="rId15" Type="http://schemas.openxmlformats.org/officeDocument/2006/relationships/oleObject" Target="../embeddings/oleObject95.bin"/><Relationship Id="rId16" Type="http://schemas.openxmlformats.org/officeDocument/2006/relationships/image" Target="../media/image70.emf"/><Relationship Id="rId17" Type="http://schemas.openxmlformats.org/officeDocument/2006/relationships/oleObject" Target="../embeddings/oleObject96.bin"/><Relationship Id="rId18" Type="http://schemas.openxmlformats.org/officeDocument/2006/relationships/image" Target="../media/image78.emf"/><Relationship Id="rId19" Type="http://schemas.openxmlformats.org/officeDocument/2006/relationships/oleObject" Target="../embeddings/oleObject97.bin"/></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110.bin"/><Relationship Id="rId12" Type="http://schemas.openxmlformats.org/officeDocument/2006/relationships/image" Target="../media/image87.emf"/><Relationship Id="rId13" Type="http://schemas.openxmlformats.org/officeDocument/2006/relationships/oleObject" Target="../embeddings/oleObject111.bin"/><Relationship Id="rId14" Type="http://schemas.openxmlformats.org/officeDocument/2006/relationships/image" Target="../media/image88.emf"/><Relationship Id="rId15" Type="http://schemas.openxmlformats.org/officeDocument/2006/relationships/oleObject" Target="../embeddings/oleObject112.bin"/><Relationship Id="rId16" Type="http://schemas.openxmlformats.org/officeDocument/2006/relationships/oleObject" Target="../embeddings/oleObject113.bin"/><Relationship Id="rId17" Type="http://schemas.openxmlformats.org/officeDocument/2006/relationships/image" Target="../media/image89.jpg"/><Relationship Id="rId1" Type="http://schemas.openxmlformats.org/officeDocument/2006/relationships/vmlDrawing" Target="../drawings/vmlDrawing21.vml"/><Relationship Id="rId2" Type="http://schemas.openxmlformats.org/officeDocument/2006/relationships/slideLayout" Target="../slideLayouts/slideLayout25.xml"/><Relationship Id="rId3" Type="http://schemas.openxmlformats.org/officeDocument/2006/relationships/oleObject" Target="../embeddings/oleObject106.bin"/><Relationship Id="rId4" Type="http://schemas.openxmlformats.org/officeDocument/2006/relationships/image" Target="../media/image83.emf"/><Relationship Id="rId5" Type="http://schemas.openxmlformats.org/officeDocument/2006/relationships/oleObject" Target="../embeddings/oleObject107.bin"/><Relationship Id="rId6" Type="http://schemas.openxmlformats.org/officeDocument/2006/relationships/image" Target="../media/image84.emf"/><Relationship Id="rId7" Type="http://schemas.openxmlformats.org/officeDocument/2006/relationships/oleObject" Target="../embeddings/oleObject108.bin"/><Relationship Id="rId8" Type="http://schemas.openxmlformats.org/officeDocument/2006/relationships/image" Target="../media/image85.emf"/><Relationship Id="rId9" Type="http://schemas.openxmlformats.org/officeDocument/2006/relationships/oleObject" Target="../embeddings/oleObject109.bin"/><Relationship Id="rId10" Type="http://schemas.openxmlformats.org/officeDocument/2006/relationships/image" Target="../media/image86.emf"/></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oleObject" Target="../embeddings/oleObject114.bin"/><Relationship Id="rId5" Type="http://schemas.openxmlformats.org/officeDocument/2006/relationships/image" Target="../media/image90.emf"/><Relationship Id="rId1" Type="http://schemas.openxmlformats.org/officeDocument/2006/relationships/vmlDrawing" Target="../drawings/vmlDrawing22.vml"/><Relationship Id="rId2"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15.bin"/><Relationship Id="rId4" Type="http://schemas.openxmlformats.org/officeDocument/2006/relationships/image" Target="../media/image92.emf"/><Relationship Id="rId5" Type="http://schemas.openxmlformats.org/officeDocument/2006/relationships/oleObject" Target="../embeddings/oleObject116.bin"/><Relationship Id="rId6" Type="http://schemas.openxmlformats.org/officeDocument/2006/relationships/image" Target="../media/image93.emf"/><Relationship Id="rId7" Type="http://schemas.openxmlformats.org/officeDocument/2006/relationships/oleObject" Target="../embeddings/oleObject117.bin"/><Relationship Id="rId8" Type="http://schemas.openxmlformats.org/officeDocument/2006/relationships/image" Target="../media/image94.emf"/><Relationship Id="rId9" Type="http://schemas.openxmlformats.org/officeDocument/2006/relationships/oleObject" Target="../embeddings/oleObject118.bin"/><Relationship Id="rId10" Type="http://schemas.openxmlformats.org/officeDocument/2006/relationships/image" Target="../media/image95.emf"/><Relationship Id="rId11" Type="http://schemas.openxmlformats.org/officeDocument/2006/relationships/image" Target="../media/image24.jpg"/><Relationship Id="rId1" Type="http://schemas.openxmlformats.org/officeDocument/2006/relationships/vmlDrawing" Target="../drawings/vmlDrawing23.vml"/><Relationship Id="rId2"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6.jpg"/><Relationship Id="rId3" Type="http://schemas.openxmlformats.org/officeDocument/2006/relationships/image" Target="../media/image97.jpg"/></Relationships>
</file>

<file path=ppt/slides/_rels/slide36.xml.rels><?xml version="1.0" encoding="UTF-8" standalone="yes"?>
<Relationships xmlns="http://schemas.openxmlformats.org/package/2006/relationships"><Relationship Id="rId11" Type="http://schemas.openxmlformats.org/officeDocument/2006/relationships/image" Target="../media/image101.emf"/><Relationship Id="rId12" Type="http://schemas.openxmlformats.org/officeDocument/2006/relationships/oleObject" Target="../embeddings/oleObject123.bin"/><Relationship Id="rId13" Type="http://schemas.openxmlformats.org/officeDocument/2006/relationships/image" Target="../media/image71.emf"/><Relationship Id="rId14" Type="http://schemas.openxmlformats.org/officeDocument/2006/relationships/oleObject" Target="../embeddings/oleObject124.bin"/><Relationship Id="rId1" Type="http://schemas.openxmlformats.org/officeDocument/2006/relationships/vmlDrawing" Target="../drawings/vmlDrawing24.vml"/><Relationship Id="rId2" Type="http://schemas.openxmlformats.org/officeDocument/2006/relationships/slideLayout" Target="../slideLayouts/slideLayout24.xml"/><Relationship Id="rId3" Type="http://schemas.openxmlformats.org/officeDocument/2006/relationships/image" Target="../media/image97.jpg"/><Relationship Id="rId4" Type="http://schemas.openxmlformats.org/officeDocument/2006/relationships/oleObject" Target="../embeddings/oleObject119.bin"/><Relationship Id="rId5" Type="http://schemas.openxmlformats.org/officeDocument/2006/relationships/image" Target="../media/image98.emf"/><Relationship Id="rId6" Type="http://schemas.openxmlformats.org/officeDocument/2006/relationships/oleObject" Target="../embeddings/oleObject120.bin"/><Relationship Id="rId7" Type="http://schemas.openxmlformats.org/officeDocument/2006/relationships/image" Target="../media/image99.emf"/><Relationship Id="rId8" Type="http://schemas.openxmlformats.org/officeDocument/2006/relationships/oleObject" Target="../embeddings/oleObject121.bin"/><Relationship Id="rId9" Type="http://schemas.openxmlformats.org/officeDocument/2006/relationships/image" Target="../media/image100.emf"/><Relationship Id="rId10" Type="http://schemas.openxmlformats.org/officeDocument/2006/relationships/oleObject" Target="../embeddings/oleObject122.bin"/></Relationships>
</file>

<file path=ppt/slides/_rels/slide37.xml.rels><?xml version="1.0" encoding="UTF-8" standalone="yes"?>
<Relationships xmlns="http://schemas.openxmlformats.org/package/2006/relationships"><Relationship Id="rId11" Type="http://schemas.openxmlformats.org/officeDocument/2006/relationships/image" Target="../media/image99.emf"/><Relationship Id="rId12" Type="http://schemas.openxmlformats.org/officeDocument/2006/relationships/oleObject" Target="../embeddings/oleObject129.bin"/><Relationship Id="rId13" Type="http://schemas.openxmlformats.org/officeDocument/2006/relationships/image" Target="../media/image100.emf"/><Relationship Id="rId14" Type="http://schemas.openxmlformats.org/officeDocument/2006/relationships/oleObject" Target="../embeddings/oleObject130.bin"/><Relationship Id="rId15" Type="http://schemas.openxmlformats.org/officeDocument/2006/relationships/image" Target="../media/image71.emf"/><Relationship Id="rId16" Type="http://schemas.openxmlformats.org/officeDocument/2006/relationships/oleObject" Target="../embeddings/oleObject131.bin"/><Relationship Id="rId1" Type="http://schemas.openxmlformats.org/officeDocument/2006/relationships/vmlDrawing" Target="../drawings/vmlDrawing25.vml"/><Relationship Id="rId2" Type="http://schemas.openxmlformats.org/officeDocument/2006/relationships/slideLayout" Target="../slideLayouts/slideLayout24.xml"/><Relationship Id="rId3" Type="http://schemas.openxmlformats.org/officeDocument/2006/relationships/oleObject" Target="../embeddings/oleObject125.bin"/><Relationship Id="rId4" Type="http://schemas.openxmlformats.org/officeDocument/2006/relationships/image" Target="../media/image102.emf"/><Relationship Id="rId5" Type="http://schemas.openxmlformats.org/officeDocument/2006/relationships/oleObject" Target="../embeddings/oleObject126.bin"/><Relationship Id="rId6" Type="http://schemas.openxmlformats.org/officeDocument/2006/relationships/image" Target="../media/image101.emf"/><Relationship Id="rId7" Type="http://schemas.openxmlformats.org/officeDocument/2006/relationships/oleObject" Target="../embeddings/oleObject127.bin"/><Relationship Id="rId8" Type="http://schemas.openxmlformats.org/officeDocument/2006/relationships/image" Target="../media/image98.emf"/><Relationship Id="rId9" Type="http://schemas.openxmlformats.org/officeDocument/2006/relationships/image" Target="../media/image97.jpg"/><Relationship Id="rId10" Type="http://schemas.openxmlformats.org/officeDocument/2006/relationships/oleObject" Target="../embeddings/oleObject128.bin"/></Relationships>
</file>

<file path=ppt/slides/_rels/slide38.xml.rels><?xml version="1.0" encoding="UTF-8" standalone="yes"?>
<Relationships xmlns="http://schemas.openxmlformats.org/package/2006/relationships"><Relationship Id="rId11" Type="http://schemas.openxmlformats.org/officeDocument/2006/relationships/oleObject" Target="../embeddings/oleObject136.bin"/><Relationship Id="rId12" Type="http://schemas.openxmlformats.org/officeDocument/2006/relationships/image" Target="../media/image103.emf"/><Relationship Id="rId13" Type="http://schemas.openxmlformats.org/officeDocument/2006/relationships/oleObject" Target="../embeddings/oleObject137.bin"/><Relationship Id="rId14" Type="http://schemas.openxmlformats.org/officeDocument/2006/relationships/image" Target="../media/image102.emf"/><Relationship Id="rId1" Type="http://schemas.openxmlformats.org/officeDocument/2006/relationships/vmlDrawing" Target="../drawings/vmlDrawing26.vml"/><Relationship Id="rId2" Type="http://schemas.openxmlformats.org/officeDocument/2006/relationships/slideLayout" Target="../slideLayouts/slideLayout20.xml"/><Relationship Id="rId3" Type="http://schemas.openxmlformats.org/officeDocument/2006/relationships/image" Target="../media/image97.jpg"/><Relationship Id="rId4" Type="http://schemas.openxmlformats.org/officeDocument/2006/relationships/oleObject" Target="../embeddings/oleObject132.bin"/><Relationship Id="rId5" Type="http://schemas.openxmlformats.org/officeDocument/2006/relationships/image" Target="../media/image99.emf"/><Relationship Id="rId6" Type="http://schemas.openxmlformats.org/officeDocument/2006/relationships/oleObject" Target="../embeddings/oleObject133.bin"/><Relationship Id="rId7" Type="http://schemas.openxmlformats.org/officeDocument/2006/relationships/image" Target="../media/image100.emf"/><Relationship Id="rId8" Type="http://schemas.openxmlformats.org/officeDocument/2006/relationships/oleObject" Target="../embeddings/oleObject134.bin"/><Relationship Id="rId9" Type="http://schemas.openxmlformats.org/officeDocument/2006/relationships/image" Target="../media/image71.emf"/><Relationship Id="rId10" Type="http://schemas.openxmlformats.org/officeDocument/2006/relationships/oleObject" Target="../embeddings/oleObject135.bin"/></Relationships>
</file>

<file path=ppt/slides/_rels/slide39.xml.rels><?xml version="1.0" encoding="UTF-8" standalone="yes"?>
<Relationships xmlns="http://schemas.openxmlformats.org/package/2006/relationships"><Relationship Id="rId11" Type="http://schemas.openxmlformats.org/officeDocument/2006/relationships/oleObject" Target="../embeddings/oleObject142.bin"/><Relationship Id="rId12" Type="http://schemas.openxmlformats.org/officeDocument/2006/relationships/image" Target="../media/image104.emf"/><Relationship Id="rId13" Type="http://schemas.openxmlformats.org/officeDocument/2006/relationships/oleObject" Target="../embeddings/oleObject143.bin"/><Relationship Id="rId14" Type="http://schemas.openxmlformats.org/officeDocument/2006/relationships/image" Target="../media/image105.emf"/><Relationship Id="rId15" Type="http://schemas.openxmlformats.org/officeDocument/2006/relationships/oleObject" Target="../embeddings/oleObject144.bin"/><Relationship Id="rId16" Type="http://schemas.openxmlformats.org/officeDocument/2006/relationships/image" Target="../media/image106.emf"/><Relationship Id="rId1" Type="http://schemas.openxmlformats.org/officeDocument/2006/relationships/vmlDrawing" Target="../drawings/vmlDrawing27.vml"/><Relationship Id="rId2" Type="http://schemas.openxmlformats.org/officeDocument/2006/relationships/slideLayout" Target="../slideLayouts/slideLayout20.xml"/><Relationship Id="rId3" Type="http://schemas.openxmlformats.org/officeDocument/2006/relationships/image" Target="../media/image97.jpg"/><Relationship Id="rId4" Type="http://schemas.openxmlformats.org/officeDocument/2006/relationships/oleObject" Target="../embeddings/oleObject138.bin"/><Relationship Id="rId5" Type="http://schemas.openxmlformats.org/officeDocument/2006/relationships/image" Target="../media/image99.emf"/><Relationship Id="rId6" Type="http://schemas.openxmlformats.org/officeDocument/2006/relationships/oleObject" Target="../embeddings/oleObject139.bin"/><Relationship Id="rId7" Type="http://schemas.openxmlformats.org/officeDocument/2006/relationships/image" Target="../media/image100.emf"/><Relationship Id="rId8" Type="http://schemas.openxmlformats.org/officeDocument/2006/relationships/oleObject" Target="../embeddings/oleObject140.bin"/><Relationship Id="rId9" Type="http://schemas.openxmlformats.org/officeDocument/2006/relationships/image" Target="../media/image71.emf"/><Relationship Id="rId10" Type="http://schemas.openxmlformats.org/officeDocument/2006/relationships/oleObject" Target="../embeddings/oleObject14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1" Type="http://schemas.openxmlformats.org/officeDocument/2006/relationships/oleObject" Target="../embeddings/oleObject149.bin"/><Relationship Id="rId12" Type="http://schemas.openxmlformats.org/officeDocument/2006/relationships/image" Target="../media/image103.emf"/><Relationship Id="rId13" Type="http://schemas.openxmlformats.org/officeDocument/2006/relationships/oleObject" Target="../embeddings/oleObject150.bin"/><Relationship Id="rId14" Type="http://schemas.openxmlformats.org/officeDocument/2006/relationships/image" Target="../media/image107.emf"/><Relationship Id="rId15" Type="http://schemas.openxmlformats.org/officeDocument/2006/relationships/oleObject" Target="../embeddings/oleObject151.bin"/><Relationship Id="rId16" Type="http://schemas.openxmlformats.org/officeDocument/2006/relationships/image" Target="../media/image106.emf"/><Relationship Id="rId1" Type="http://schemas.openxmlformats.org/officeDocument/2006/relationships/vmlDrawing" Target="../drawings/vmlDrawing28.vml"/><Relationship Id="rId2" Type="http://schemas.openxmlformats.org/officeDocument/2006/relationships/slideLayout" Target="../slideLayouts/slideLayout20.xml"/><Relationship Id="rId3" Type="http://schemas.openxmlformats.org/officeDocument/2006/relationships/image" Target="../media/image97.jpg"/><Relationship Id="rId4" Type="http://schemas.openxmlformats.org/officeDocument/2006/relationships/oleObject" Target="../embeddings/oleObject145.bin"/><Relationship Id="rId5" Type="http://schemas.openxmlformats.org/officeDocument/2006/relationships/image" Target="../media/image99.emf"/><Relationship Id="rId6" Type="http://schemas.openxmlformats.org/officeDocument/2006/relationships/oleObject" Target="../embeddings/oleObject146.bin"/><Relationship Id="rId7" Type="http://schemas.openxmlformats.org/officeDocument/2006/relationships/image" Target="../media/image100.emf"/><Relationship Id="rId8" Type="http://schemas.openxmlformats.org/officeDocument/2006/relationships/oleObject" Target="../embeddings/oleObject147.bin"/><Relationship Id="rId9" Type="http://schemas.openxmlformats.org/officeDocument/2006/relationships/image" Target="../media/image71.emf"/><Relationship Id="rId10" Type="http://schemas.openxmlformats.org/officeDocument/2006/relationships/oleObject" Target="../embeddings/oleObject148.bin"/></Relationships>
</file>

<file path=ppt/slides/_rels/slide41.xml.rels><?xml version="1.0" encoding="UTF-8" standalone="yes"?>
<Relationships xmlns="http://schemas.openxmlformats.org/package/2006/relationships"><Relationship Id="rId9" Type="http://schemas.openxmlformats.org/officeDocument/2006/relationships/image" Target="../media/image97.jpg"/><Relationship Id="rId20" Type="http://schemas.openxmlformats.org/officeDocument/2006/relationships/image" Target="../media/image111.emf"/><Relationship Id="rId21" Type="http://schemas.openxmlformats.org/officeDocument/2006/relationships/oleObject" Target="../embeddings/oleObject161.bin"/><Relationship Id="rId22" Type="http://schemas.openxmlformats.org/officeDocument/2006/relationships/image" Target="../media/image112.emf"/><Relationship Id="rId10" Type="http://schemas.openxmlformats.org/officeDocument/2006/relationships/oleObject" Target="../embeddings/oleObject155.bin"/><Relationship Id="rId11" Type="http://schemas.openxmlformats.org/officeDocument/2006/relationships/image" Target="../media/image99.emf"/><Relationship Id="rId12" Type="http://schemas.openxmlformats.org/officeDocument/2006/relationships/oleObject" Target="../embeddings/oleObject156.bin"/><Relationship Id="rId13" Type="http://schemas.openxmlformats.org/officeDocument/2006/relationships/image" Target="../media/image100.emf"/><Relationship Id="rId14" Type="http://schemas.openxmlformats.org/officeDocument/2006/relationships/oleObject" Target="../embeddings/oleObject157.bin"/><Relationship Id="rId15" Type="http://schemas.openxmlformats.org/officeDocument/2006/relationships/image" Target="../media/image71.emf"/><Relationship Id="rId16" Type="http://schemas.openxmlformats.org/officeDocument/2006/relationships/oleObject" Target="../embeddings/oleObject158.bin"/><Relationship Id="rId17" Type="http://schemas.openxmlformats.org/officeDocument/2006/relationships/oleObject" Target="../embeddings/oleObject159.bin"/><Relationship Id="rId18" Type="http://schemas.openxmlformats.org/officeDocument/2006/relationships/image" Target="../media/image103.emf"/><Relationship Id="rId19" Type="http://schemas.openxmlformats.org/officeDocument/2006/relationships/oleObject" Target="../embeddings/oleObject160.bin"/><Relationship Id="rId1" Type="http://schemas.openxmlformats.org/officeDocument/2006/relationships/vmlDrawing" Target="../drawings/vmlDrawing29.vml"/><Relationship Id="rId2" Type="http://schemas.openxmlformats.org/officeDocument/2006/relationships/slideLayout" Target="../slideLayouts/slideLayout20.xml"/><Relationship Id="rId3" Type="http://schemas.openxmlformats.org/officeDocument/2006/relationships/oleObject" Target="../embeddings/oleObject152.bin"/><Relationship Id="rId4" Type="http://schemas.openxmlformats.org/officeDocument/2006/relationships/image" Target="../media/image108.emf"/><Relationship Id="rId5" Type="http://schemas.openxmlformats.org/officeDocument/2006/relationships/oleObject" Target="../embeddings/oleObject153.bin"/><Relationship Id="rId6" Type="http://schemas.openxmlformats.org/officeDocument/2006/relationships/image" Target="../media/image109.emf"/><Relationship Id="rId7" Type="http://schemas.openxmlformats.org/officeDocument/2006/relationships/oleObject" Target="../embeddings/oleObject154.bin"/><Relationship Id="rId8" Type="http://schemas.openxmlformats.org/officeDocument/2006/relationships/image" Target="../media/image110.emf"/></Relationships>
</file>

<file path=ppt/slides/_rels/slide42.xml.rels><?xml version="1.0" encoding="UTF-8" standalone="yes"?>
<Relationships xmlns="http://schemas.openxmlformats.org/package/2006/relationships"><Relationship Id="rId9" Type="http://schemas.openxmlformats.org/officeDocument/2006/relationships/image" Target="../media/image100.emf"/><Relationship Id="rId20" Type="http://schemas.openxmlformats.org/officeDocument/2006/relationships/image" Target="../media/image116.emf"/><Relationship Id="rId21" Type="http://schemas.openxmlformats.org/officeDocument/2006/relationships/oleObject" Target="../embeddings/oleObject171.bin"/><Relationship Id="rId22" Type="http://schemas.openxmlformats.org/officeDocument/2006/relationships/image" Target="../media/image117.emf"/><Relationship Id="rId23" Type="http://schemas.openxmlformats.org/officeDocument/2006/relationships/oleObject" Target="../embeddings/oleObject172.bin"/><Relationship Id="rId24" Type="http://schemas.openxmlformats.org/officeDocument/2006/relationships/oleObject" Target="../embeddings/oleObject173.bin"/><Relationship Id="rId25" Type="http://schemas.openxmlformats.org/officeDocument/2006/relationships/image" Target="../media/image118.png"/><Relationship Id="rId10" Type="http://schemas.openxmlformats.org/officeDocument/2006/relationships/oleObject" Target="../embeddings/oleObject165.bin"/><Relationship Id="rId11" Type="http://schemas.openxmlformats.org/officeDocument/2006/relationships/image" Target="../media/image71.emf"/><Relationship Id="rId12" Type="http://schemas.openxmlformats.org/officeDocument/2006/relationships/oleObject" Target="../embeddings/oleObject166.bin"/><Relationship Id="rId13" Type="http://schemas.openxmlformats.org/officeDocument/2006/relationships/oleObject" Target="../embeddings/oleObject167.bin"/><Relationship Id="rId14" Type="http://schemas.openxmlformats.org/officeDocument/2006/relationships/image" Target="../media/image113.emf"/><Relationship Id="rId15" Type="http://schemas.openxmlformats.org/officeDocument/2006/relationships/oleObject" Target="../embeddings/oleObject168.bin"/><Relationship Id="rId16" Type="http://schemas.openxmlformats.org/officeDocument/2006/relationships/image" Target="../media/image114.emf"/><Relationship Id="rId17" Type="http://schemas.openxmlformats.org/officeDocument/2006/relationships/oleObject" Target="../embeddings/oleObject169.bin"/><Relationship Id="rId18" Type="http://schemas.openxmlformats.org/officeDocument/2006/relationships/image" Target="../media/image115.emf"/><Relationship Id="rId19" Type="http://schemas.openxmlformats.org/officeDocument/2006/relationships/oleObject" Target="../embeddings/oleObject170.bin"/><Relationship Id="rId1" Type="http://schemas.openxmlformats.org/officeDocument/2006/relationships/vmlDrawing" Target="../drawings/vmlDrawing30.vml"/><Relationship Id="rId2" Type="http://schemas.openxmlformats.org/officeDocument/2006/relationships/slideLayout" Target="../slideLayouts/slideLayout20.xml"/><Relationship Id="rId3" Type="http://schemas.openxmlformats.org/officeDocument/2006/relationships/oleObject" Target="../embeddings/oleObject162.bin"/><Relationship Id="rId4" Type="http://schemas.openxmlformats.org/officeDocument/2006/relationships/image" Target="../media/image112.emf"/><Relationship Id="rId5" Type="http://schemas.openxmlformats.org/officeDocument/2006/relationships/image" Target="../media/image97.jpg"/><Relationship Id="rId6" Type="http://schemas.openxmlformats.org/officeDocument/2006/relationships/oleObject" Target="../embeddings/oleObject163.bin"/><Relationship Id="rId7" Type="http://schemas.openxmlformats.org/officeDocument/2006/relationships/image" Target="../media/image99.emf"/><Relationship Id="rId8" Type="http://schemas.openxmlformats.org/officeDocument/2006/relationships/oleObject" Target="../embeddings/oleObject164.bin"/></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0.xml"/><Relationship Id="rId2"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6VMVQbIq0V8" TargetMode="External"/><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1" Type="http://schemas.openxmlformats.org/officeDocument/2006/relationships/slideLayout" Target="../slideLayouts/slideLayout20.xml"/><Relationship Id="rId2" Type="http://schemas.openxmlformats.org/officeDocument/2006/relationships/hyperlink" Target="https://www.youtube.com/watch?v=y9CEuJ5e2c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1" Type="http://schemas.openxmlformats.org/officeDocument/2006/relationships/oleObject" Target="../embeddings/oleObject178.bin"/><Relationship Id="rId12" Type="http://schemas.openxmlformats.org/officeDocument/2006/relationships/image" Target="../media/image129.emf"/><Relationship Id="rId1" Type="http://schemas.openxmlformats.org/officeDocument/2006/relationships/vmlDrawing" Target="../drawings/vmlDrawing31.vml"/><Relationship Id="rId2" Type="http://schemas.openxmlformats.org/officeDocument/2006/relationships/slideLayout" Target="../slideLayouts/slideLayout24.xml"/><Relationship Id="rId3" Type="http://schemas.openxmlformats.org/officeDocument/2006/relationships/oleObject" Target="../embeddings/oleObject174.bin"/><Relationship Id="rId4" Type="http://schemas.openxmlformats.org/officeDocument/2006/relationships/image" Target="../media/image125.emf"/><Relationship Id="rId5" Type="http://schemas.openxmlformats.org/officeDocument/2006/relationships/oleObject" Target="../embeddings/oleObject175.bin"/><Relationship Id="rId6" Type="http://schemas.openxmlformats.org/officeDocument/2006/relationships/image" Target="../media/image126.emf"/><Relationship Id="rId7" Type="http://schemas.openxmlformats.org/officeDocument/2006/relationships/oleObject" Target="../embeddings/oleObject176.bin"/><Relationship Id="rId8" Type="http://schemas.openxmlformats.org/officeDocument/2006/relationships/image" Target="../media/image127.emf"/><Relationship Id="rId9" Type="http://schemas.openxmlformats.org/officeDocument/2006/relationships/oleObject" Target="../embeddings/oleObject177.bin"/><Relationship Id="rId10" Type="http://schemas.openxmlformats.org/officeDocument/2006/relationships/image" Target="../media/image12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2.jpg"/></Relationships>
</file>

<file path=ppt/slides/_rels/slide54.xml.rels><?xml version="1.0" encoding="UTF-8" standalone="yes"?>
<Relationships xmlns="http://schemas.openxmlformats.org/package/2006/relationships"><Relationship Id="rId3" Type="http://schemas.openxmlformats.org/officeDocument/2006/relationships/image" Target="../media/image135.jpg"/><Relationship Id="rId4" Type="http://schemas.openxmlformats.org/officeDocument/2006/relationships/oleObject" Target="../embeddings/oleObject179.bin"/><Relationship Id="rId5" Type="http://schemas.openxmlformats.org/officeDocument/2006/relationships/image" Target="../media/image133.emf"/><Relationship Id="rId6" Type="http://schemas.openxmlformats.org/officeDocument/2006/relationships/oleObject" Target="../embeddings/oleObject180.bin"/><Relationship Id="rId7" Type="http://schemas.openxmlformats.org/officeDocument/2006/relationships/image" Target="../media/image134.emf"/><Relationship Id="rId1" Type="http://schemas.openxmlformats.org/officeDocument/2006/relationships/vmlDrawing" Target="../drawings/vmlDrawing32.vml"/><Relationship Id="rId2"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oleObject" Target="../embeddings/oleObject181.bin"/><Relationship Id="rId5" Type="http://schemas.openxmlformats.org/officeDocument/2006/relationships/image" Target="../media/image136.emf"/><Relationship Id="rId6" Type="http://schemas.openxmlformats.org/officeDocument/2006/relationships/oleObject" Target="../embeddings/oleObject182.bin"/><Relationship Id="rId7" Type="http://schemas.openxmlformats.org/officeDocument/2006/relationships/image" Target="../media/image137.emf"/><Relationship Id="rId1" Type="http://schemas.openxmlformats.org/officeDocument/2006/relationships/vmlDrawing" Target="../drawings/vmlDrawing33.vml"/><Relationship Id="rId2"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1" Type="http://schemas.openxmlformats.org/officeDocument/2006/relationships/image" Target="../media/image142.emf"/><Relationship Id="rId12" Type="http://schemas.openxmlformats.org/officeDocument/2006/relationships/oleObject" Target="../embeddings/oleObject187.bin"/><Relationship Id="rId13" Type="http://schemas.openxmlformats.org/officeDocument/2006/relationships/image" Target="../media/image143.emf"/><Relationship Id="rId1" Type="http://schemas.openxmlformats.org/officeDocument/2006/relationships/vmlDrawing" Target="../drawings/vmlDrawing34.vml"/><Relationship Id="rId2" Type="http://schemas.openxmlformats.org/officeDocument/2006/relationships/slideLayout" Target="../slideLayouts/slideLayout24.xml"/><Relationship Id="rId3" Type="http://schemas.openxmlformats.org/officeDocument/2006/relationships/image" Target="../media/image138.jpg"/><Relationship Id="rId4" Type="http://schemas.openxmlformats.org/officeDocument/2006/relationships/oleObject" Target="../embeddings/oleObject183.bin"/><Relationship Id="rId5" Type="http://schemas.openxmlformats.org/officeDocument/2006/relationships/image" Target="../media/image139.emf"/><Relationship Id="rId6" Type="http://schemas.openxmlformats.org/officeDocument/2006/relationships/oleObject" Target="../embeddings/oleObject184.bin"/><Relationship Id="rId7" Type="http://schemas.openxmlformats.org/officeDocument/2006/relationships/image" Target="../media/image140.emf"/><Relationship Id="rId8" Type="http://schemas.openxmlformats.org/officeDocument/2006/relationships/oleObject" Target="../embeddings/oleObject185.bin"/><Relationship Id="rId9" Type="http://schemas.openxmlformats.org/officeDocument/2006/relationships/image" Target="../media/image141.emf"/><Relationship Id="rId10" Type="http://schemas.openxmlformats.org/officeDocument/2006/relationships/oleObject" Target="../embeddings/oleObject186.bin"/></Relationships>
</file>

<file path=ppt/slides/_rels/slide57.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oleObject" Target="../embeddings/oleObject188.bin"/><Relationship Id="rId5" Type="http://schemas.openxmlformats.org/officeDocument/2006/relationships/image" Target="../media/image144.emf"/><Relationship Id="rId6" Type="http://schemas.openxmlformats.org/officeDocument/2006/relationships/oleObject" Target="../embeddings/oleObject189.bin"/><Relationship Id="rId7" Type="http://schemas.openxmlformats.org/officeDocument/2006/relationships/image" Target="../media/image145.emf"/><Relationship Id="rId8" Type="http://schemas.openxmlformats.org/officeDocument/2006/relationships/oleObject" Target="../embeddings/oleObject190.bin"/><Relationship Id="rId9" Type="http://schemas.openxmlformats.org/officeDocument/2006/relationships/image" Target="../media/image146.emf"/><Relationship Id="rId10" Type="http://schemas.openxmlformats.org/officeDocument/2006/relationships/oleObject" Target="../embeddings/oleObject191.bin"/><Relationship Id="rId11" Type="http://schemas.openxmlformats.org/officeDocument/2006/relationships/image" Target="../media/image147.emf"/><Relationship Id="rId1" Type="http://schemas.openxmlformats.org/officeDocument/2006/relationships/vmlDrawing" Target="../drawings/vmlDrawing35.vml"/><Relationship Id="rId2"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oleObject" Target="../embeddings/oleObject192.bin"/><Relationship Id="rId5" Type="http://schemas.openxmlformats.org/officeDocument/2006/relationships/image" Target="../media/image149.emf"/><Relationship Id="rId6" Type="http://schemas.openxmlformats.org/officeDocument/2006/relationships/oleObject" Target="../embeddings/oleObject193.bin"/><Relationship Id="rId7" Type="http://schemas.openxmlformats.org/officeDocument/2006/relationships/image" Target="../media/image150.emf"/><Relationship Id="rId1" Type="http://schemas.openxmlformats.org/officeDocument/2006/relationships/vmlDrawing" Target="../drawings/vmlDrawing36.vml"/><Relationship Id="rId2"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1" Type="http://schemas.openxmlformats.org/officeDocument/2006/relationships/oleObject" Target="../embeddings/oleObject198.bin"/><Relationship Id="rId12" Type="http://schemas.openxmlformats.org/officeDocument/2006/relationships/image" Target="../media/image155.emf"/><Relationship Id="rId13" Type="http://schemas.openxmlformats.org/officeDocument/2006/relationships/oleObject" Target="../embeddings/oleObject199.bin"/><Relationship Id="rId14" Type="http://schemas.openxmlformats.org/officeDocument/2006/relationships/image" Target="../media/image156.emf"/><Relationship Id="rId15" Type="http://schemas.openxmlformats.org/officeDocument/2006/relationships/image" Target="../media/image157.jpg"/><Relationship Id="rId1" Type="http://schemas.openxmlformats.org/officeDocument/2006/relationships/vmlDrawing" Target="../drawings/vmlDrawing37.vml"/><Relationship Id="rId2" Type="http://schemas.openxmlformats.org/officeDocument/2006/relationships/slideLayout" Target="../slideLayouts/slideLayout25.xml"/><Relationship Id="rId3" Type="http://schemas.openxmlformats.org/officeDocument/2006/relationships/oleObject" Target="../embeddings/oleObject194.bin"/><Relationship Id="rId4" Type="http://schemas.openxmlformats.org/officeDocument/2006/relationships/image" Target="../media/image151.emf"/><Relationship Id="rId5" Type="http://schemas.openxmlformats.org/officeDocument/2006/relationships/oleObject" Target="../embeddings/oleObject195.bin"/><Relationship Id="rId6" Type="http://schemas.openxmlformats.org/officeDocument/2006/relationships/image" Target="../media/image152.emf"/><Relationship Id="rId7" Type="http://schemas.openxmlformats.org/officeDocument/2006/relationships/oleObject" Target="../embeddings/oleObject196.bin"/><Relationship Id="rId8" Type="http://schemas.openxmlformats.org/officeDocument/2006/relationships/image" Target="../media/image153.emf"/><Relationship Id="rId9" Type="http://schemas.openxmlformats.org/officeDocument/2006/relationships/oleObject" Target="../embeddings/oleObject197.bin"/><Relationship Id="rId10" Type="http://schemas.openxmlformats.org/officeDocument/2006/relationships/image" Target="../media/image15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58.jpg"/><Relationship Id="rId3" Type="http://schemas.openxmlformats.org/officeDocument/2006/relationships/image" Target="../media/image159.jpg"/></Relationships>
</file>

<file path=ppt/slides/_rels/slide63.xml.rels><?xml version="1.0" encoding="UTF-8" standalone="yes"?>
<Relationships xmlns="http://schemas.openxmlformats.org/package/2006/relationships"><Relationship Id="rId3" Type="http://schemas.openxmlformats.org/officeDocument/2006/relationships/image" Target="../media/image163.jpg"/><Relationship Id="rId4" Type="http://schemas.openxmlformats.org/officeDocument/2006/relationships/oleObject" Target="../embeddings/oleObject200.bin"/><Relationship Id="rId5" Type="http://schemas.openxmlformats.org/officeDocument/2006/relationships/image" Target="../media/image160.emf"/><Relationship Id="rId6" Type="http://schemas.openxmlformats.org/officeDocument/2006/relationships/oleObject" Target="../embeddings/oleObject201.bin"/><Relationship Id="rId7" Type="http://schemas.openxmlformats.org/officeDocument/2006/relationships/image" Target="../media/image161.emf"/><Relationship Id="rId8" Type="http://schemas.openxmlformats.org/officeDocument/2006/relationships/oleObject" Target="../embeddings/oleObject202.bin"/><Relationship Id="rId9" Type="http://schemas.openxmlformats.org/officeDocument/2006/relationships/image" Target="../media/image162.emf"/><Relationship Id="rId1" Type="http://schemas.openxmlformats.org/officeDocument/2006/relationships/vmlDrawing" Target="../drawings/vmlDrawing38.vml"/><Relationship Id="rId2"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5.jpg"/></Relationships>
</file>

<file path=ppt/slides/_rels/slide68.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oleObject" Target="../embeddings/oleObject203.bin"/><Relationship Id="rId5" Type="http://schemas.openxmlformats.org/officeDocument/2006/relationships/image" Target="../media/image166.emf"/><Relationship Id="rId6" Type="http://schemas.openxmlformats.org/officeDocument/2006/relationships/oleObject" Target="../embeddings/oleObject204.bin"/><Relationship Id="rId7" Type="http://schemas.openxmlformats.org/officeDocument/2006/relationships/image" Target="../media/image167.emf"/><Relationship Id="rId1" Type="http://schemas.openxmlformats.org/officeDocument/2006/relationships/vmlDrawing" Target="../drawings/vmlDrawing39.vml"/><Relationship Id="rId2"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oleObject" Target="../embeddings/oleObject205.bin"/><Relationship Id="rId5" Type="http://schemas.openxmlformats.org/officeDocument/2006/relationships/image" Target="../media/image168.emf"/><Relationship Id="rId6" Type="http://schemas.openxmlformats.org/officeDocument/2006/relationships/oleObject" Target="../embeddings/oleObject206.bin"/><Relationship Id="rId7" Type="http://schemas.openxmlformats.org/officeDocument/2006/relationships/image" Target="../media/image169.emf"/><Relationship Id="rId1" Type="http://schemas.openxmlformats.org/officeDocument/2006/relationships/vmlDrawing" Target="../drawings/vmlDrawing40.vml"/><Relationship Id="rId2"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7.emf"/><Relationship Id="rId6" Type="http://schemas.openxmlformats.org/officeDocument/2006/relationships/oleObject" Target="../embeddings/oleObject2.bin"/><Relationship Id="rId7" Type="http://schemas.openxmlformats.org/officeDocument/2006/relationships/image" Target="../media/image8.emf"/><Relationship Id="rId8" Type="http://schemas.openxmlformats.org/officeDocument/2006/relationships/image" Target="../media/image5.jpg"/><Relationship Id="rId9" Type="http://schemas.openxmlformats.org/officeDocument/2006/relationships/image" Target="../media/image9.jp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07.bin"/><Relationship Id="rId4" Type="http://schemas.openxmlformats.org/officeDocument/2006/relationships/image" Target="../media/image170.emf"/><Relationship Id="rId5" Type="http://schemas.openxmlformats.org/officeDocument/2006/relationships/oleObject" Target="../embeddings/oleObject208.bin"/><Relationship Id="rId6" Type="http://schemas.openxmlformats.org/officeDocument/2006/relationships/image" Target="../media/image171.emf"/><Relationship Id="rId7" Type="http://schemas.openxmlformats.org/officeDocument/2006/relationships/oleObject" Target="../embeddings/oleObject209.bin"/><Relationship Id="rId8" Type="http://schemas.openxmlformats.org/officeDocument/2006/relationships/image" Target="../media/image172.emf"/><Relationship Id="rId9" Type="http://schemas.openxmlformats.org/officeDocument/2006/relationships/image" Target="../media/image165.jpg"/><Relationship Id="rId1" Type="http://schemas.openxmlformats.org/officeDocument/2006/relationships/vmlDrawing" Target="../drawings/vmlDrawing41.vml"/><Relationship Id="rId2"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10.bin"/><Relationship Id="rId4" Type="http://schemas.openxmlformats.org/officeDocument/2006/relationships/image" Target="../media/image173.emf"/><Relationship Id="rId5" Type="http://schemas.openxmlformats.org/officeDocument/2006/relationships/oleObject" Target="../embeddings/oleObject211.bin"/><Relationship Id="rId6" Type="http://schemas.openxmlformats.org/officeDocument/2006/relationships/image" Target="../media/image174.emf"/><Relationship Id="rId7" Type="http://schemas.openxmlformats.org/officeDocument/2006/relationships/oleObject" Target="../embeddings/oleObject212.bin"/><Relationship Id="rId8" Type="http://schemas.openxmlformats.org/officeDocument/2006/relationships/image" Target="../media/image175.emf"/><Relationship Id="rId9" Type="http://schemas.openxmlformats.org/officeDocument/2006/relationships/image" Target="../media/image165.jpg"/><Relationship Id="rId1" Type="http://schemas.openxmlformats.org/officeDocument/2006/relationships/vmlDrawing" Target="../drawings/vmlDrawing42.vml"/><Relationship Id="rId2"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13.bin"/><Relationship Id="rId4" Type="http://schemas.openxmlformats.org/officeDocument/2006/relationships/image" Target="../media/image176.emf"/><Relationship Id="rId5" Type="http://schemas.openxmlformats.org/officeDocument/2006/relationships/image" Target="../media/image165.jpg"/><Relationship Id="rId1" Type="http://schemas.openxmlformats.org/officeDocument/2006/relationships/vmlDrawing" Target="../drawings/vmlDrawing43.vml"/><Relationship Id="rId2"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14.bin"/><Relationship Id="rId4" Type="http://schemas.openxmlformats.org/officeDocument/2006/relationships/image" Target="../media/image177.emf"/><Relationship Id="rId5" Type="http://schemas.openxmlformats.org/officeDocument/2006/relationships/oleObject" Target="../embeddings/oleObject215.bin"/><Relationship Id="rId6" Type="http://schemas.openxmlformats.org/officeDocument/2006/relationships/image" Target="../media/image178.emf"/><Relationship Id="rId7" Type="http://schemas.openxmlformats.org/officeDocument/2006/relationships/oleObject" Target="../embeddings/oleObject216.bin"/><Relationship Id="rId8" Type="http://schemas.openxmlformats.org/officeDocument/2006/relationships/image" Target="../media/image179.emf"/><Relationship Id="rId9" Type="http://schemas.openxmlformats.org/officeDocument/2006/relationships/image" Target="../media/image165.jpg"/><Relationship Id="rId1" Type="http://schemas.openxmlformats.org/officeDocument/2006/relationships/vmlDrawing" Target="../drawings/vmlDrawing44.vml"/><Relationship Id="rId2"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17.bin"/><Relationship Id="rId4" Type="http://schemas.openxmlformats.org/officeDocument/2006/relationships/image" Target="../media/image180.emf"/><Relationship Id="rId5" Type="http://schemas.openxmlformats.org/officeDocument/2006/relationships/image" Target="../media/image165.jpg"/><Relationship Id="rId1" Type="http://schemas.openxmlformats.org/officeDocument/2006/relationships/vmlDrawing" Target="../drawings/vmlDrawing45.vml"/><Relationship Id="rId2"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18.bin"/><Relationship Id="rId5" Type="http://schemas.openxmlformats.org/officeDocument/2006/relationships/image" Target="../media/image181.emf"/><Relationship Id="rId1" Type="http://schemas.openxmlformats.org/officeDocument/2006/relationships/vmlDrawing" Target="../drawings/vmlDrawing46.vml"/><Relationship Id="rId2"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9" Type="http://schemas.openxmlformats.org/officeDocument/2006/relationships/oleObject" Target="../embeddings/oleObject222.bin"/><Relationship Id="rId20" Type="http://schemas.openxmlformats.org/officeDocument/2006/relationships/oleObject" Target="../embeddings/oleObject231.bin"/><Relationship Id="rId21" Type="http://schemas.openxmlformats.org/officeDocument/2006/relationships/oleObject" Target="../embeddings/oleObject232.bin"/><Relationship Id="rId10" Type="http://schemas.openxmlformats.org/officeDocument/2006/relationships/oleObject" Target="../embeddings/oleObject223.bin"/><Relationship Id="rId11" Type="http://schemas.openxmlformats.org/officeDocument/2006/relationships/oleObject" Target="../embeddings/oleObject224.bin"/><Relationship Id="rId12" Type="http://schemas.openxmlformats.org/officeDocument/2006/relationships/oleObject" Target="../embeddings/oleObject225.bin"/><Relationship Id="rId13" Type="http://schemas.openxmlformats.org/officeDocument/2006/relationships/oleObject" Target="../embeddings/oleObject226.bin"/><Relationship Id="rId14" Type="http://schemas.openxmlformats.org/officeDocument/2006/relationships/oleObject" Target="../embeddings/oleObject227.bin"/><Relationship Id="rId15" Type="http://schemas.openxmlformats.org/officeDocument/2006/relationships/oleObject" Target="../embeddings/oleObject228.bin"/><Relationship Id="rId16" Type="http://schemas.openxmlformats.org/officeDocument/2006/relationships/image" Target="../media/image184.emf"/><Relationship Id="rId17" Type="http://schemas.openxmlformats.org/officeDocument/2006/relationships/oleObject" Target="../embeddings/oleObject229.bin"/><Relationship Id="rId18" Type="http://schemas.openxmlformats.org/officeDocument/2006/relationships/oleObject" Target="../embeddings/oleObject230.bin"/><Relationship Id="rId19" Type="http://schemas.openxmlformats.org/officeDocument/2006/relationships/image" Target="../media/image185.emf"/><Relationship Id="rId1" Type="http://schemas.openxmlformats.org/officeDocument/2006/relationships/vmlDrawing" Target="../drawings/vmlDrawing47.vml"/><Relationship Id="rId2" Type="http://schemas.openxmlformats.org/officeDocument/2006/relationships/slideLayout" Target="../slideLayouts/slideLayout29.xml"/><Relationship Id="rId3" Type="http://schemas.openxmlformats.org/officeDocument/2006/relationships/notesSlide" Target="../notesSlides/notesSlide15.xml"/><Relationship Id="rId4" Type="http://schemas.openxmlformats.org/officeDocument/2006/relationships/oleObject" Target="../embeddings/oleObject219.bin"/><Relationship Id="rId5" Type="http://schemas.openxmlformats.org/officeDocument/2006/relationships/image" Target="../media/image182.emf"/><Relationship Id="rId6" Type="http://schemas.openxmlformats.org/officeDocument/2006/relationships/oleObject" Target="../embeddings/oleObject220.bin"/><Relationship Id="rId7" Type="http://schemas.openxmlformats.org/officeDocument/2006/relationships/image" Target="../media/image183.emf"/><Relationship Id="rId8" Type="http://schemas.openxmlformats.org/officeDocument/2006/relationships/oleObject" Target="../embeddings/oleObject221.bin"/></Relationships>
</file>

<file path=ppt/slides/_rels/slide79.xml.rels><?xml version="1.0" encoding="UTF-8" standalone="yes"?>
<Relationships xmlns="http://schemas.openxmlformats.org/package/2006/relationships"><Relationship Id="rId9" Type="http://schemas.openxmlformats.org/officeDocument/2006/relationships/oleObject" Target="../embeddings/oleObject236.bin"/><Relationship Id="rId20" Type="http://schemas.openxmlformats.org/officeDocument/2006/relationships/image" Target="../media/image192.emf"/><Relationship Id="rId21" Type="http://schemas.openxmlformats.org/officeDocument/2006/relationships/oleObject" Target="../embeddings/oleObject243.bin"/><Relationship Id="rId22" Type="http://schemas.openxmlformats.org/officeDocument/2006/relationships/image" Target="../media/image193.emf"/><Relationship Id="rId23" Type="http://schemas.openxmlformats.org/officeDocument/2006/relationships/oleObject" Target="../embeddings/oleObject244.bin"/><Relationship Id="rId24" Type="http://schemas.openxmlformats.org/officeDocument/2006/relationships/image" Target="../media/image194.emf"/><Relationship Id="rId10" Type="http://schemas.openxmlformats.org/officeDocument/2006/relationships/image" Target="../media/image188.emf"/><Relationship Id="rId11" Type="http://schemas.openxmlformats.org/officeDocument/2006/relationships/oleObject" Target="../embeddings/oleObject237.bin"/><Relationship Id="rId12" Type="http://schemas.openxmlformats.org/officeDocument/2006/relationships/oleObject" Target="../embeddings/oleObject238.bin"/><Relationship Id="rId13" Type="http://schemas.openxmlformats.org/officeDocument/2006/relationships/image" Target="../media/image189.emf"/><Relationship Id="rId14" Type="http://schemas.openxmlformats.org/officeDocument/2006/relationships/oleObject" Target="../embeddings/oleObject239.bin"/><Relationship Id="rId15" Type="http://schemas.openxmlformats.org/officeDocument/2006/relationships/image" Target="../media/image190.emf"/><Relationship Id="rId16" Type="http://schemas.openxmlformats.org/officeDocument/2006/relationships/oleObject" Target="../embeddings/oleObject240.bin"/><Relationship Id="rId17" Type="http://schemas.openxmlformats.org/officeDocument/2006/relationships/image" Target="../media/image191.emf"/><Relationship Id="rId18" Type="http://schemas.openxmlformats.org/officeDocument/2006/relationships/oleObject" Target="../embeddings/oleObject241.bin"/><Relationship Id="rId19" Type="http://schemas.openxmlformats.org/officeDocument/2006/relationships/oleObject" Target="../embeddings/oleObject242.bin"/><Relationship Id="rId1" Type="http://schemas.openxmlformats.org/officeDocument/2006/relationships/vmlDrawing" Target="../drawings/vmlDrawing48.vml"/><Relationship Id="rId2" Type="http://schemas.openxmlformats.org/officeDocument/2006/relationships/slideLayout" Target="../slideLayouts/slideLayout29.xml"/><Relationship Id="rId3" Type="http://schemas.openxmlformats.org/officeDocument/2006/relationships/notesSlide" Target="../notesSlides/notesSlide16.xml"/><Relationship Id="rId4" Type="http://schemas.openxmlformats.org/officeDocument/2006/relationships/oleObject" Target="../embeddings/oleObject233.bin"/><Relationship Id="rId5" Type="http://schemas.openxmlformats.org/officeDocument/2006/relationships/image" Target="../media/image186.emf"/><Relationship Id="rId6" Type="http://schemas.openxmlformats.org/officeDocument/2006/relationships/oleObject" Target="../embeddings/oleObject234.bin"/><Relationship Id="rId7" Type="http://schemas.openxmlformats.org/officeDocument/2006/relationships/image" Target="../media/image187.emf"/><Relationship Id="rId8" Type="http://schemas.openxmlformats.org/officeDocument/2006/relationships/oleObject" Target="../embeddings/oleObject235.bin"/></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oleObject" Target="../embeddings/oleObject7.bin"/><Relationship Id="rId1" Type="http://schemas.openxmlformats.org/officeDocument/2006/relationships/vmlDrawing" Target="../drawings/vmlDrawing2.vml"/><Relationship Id="rId2" Type="http://schemas.openxmlformats.org/officeDocument/2006/relationships/slideLayout" Target="../slideLayouts/slideLayout10.xml"/><Relationship Id="rId3" Type="http://schemas.openxmlformats.org/officeDocument/2006/relationships/notesSlide" Target="../notesSlides/notesSlide8.xml"/><Relationship Id="rId4" Type="http://schemas.openxmlformats.org/officeDocument/2006/relationships/image" Target="../media/image13.jpg"/><Relationship Id="rId5" Type="http://schemas.openxmlformats.org/officeDocument/2006/relationships/oleObject" Target="../embeddings/oleObject3.bin"/><Relationship Id="rId6" Type="http://schemas.openxmlformats.org/officeDocument/2006/relationships/image" Target="../media/image10.emf"/><Relationship Id="rId7" Type="http://schemas.openxmlformats.org/officeDocument/2006/relationships/oleObject" Target="../embeddings/oleObject4.bin"/><Relationship Id="rId8" Type="http://schemas.openxmlformats.org/officeDocument/2006/relationships/image" Target="../media/image11.emf"/><Relationship Id="rId9" Type="http://schemas.openxmlformats.org/officeDocument/2006/relationships/oleObject" Target="../embeddings/oleObject5.bin"/><Relationship Id="rId10" Type="http://schemas.openxmlformats.org/officeDocument/2006/relationships/image" Target="../media/image12.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245.bin"/><Relationship Id="rId5" Type="http://schemas.openxmlformats.org/officeDocument/2006/relationships/image" Target="../media/image195.emf"/><Relationship Id="rId6" Type="http://schemas.openxmlformats.org/officeDocument/2006/relationships/oleObject" Target="../embeddings/oleObject246.bin"/><Relationship Id="rId7" Type="http://schemas.openxmlformats.org/officeDocument/2006/relationships/image" Target="../media/image196.emf"/><Relationship Id="rId8" Type="http://schemas.openxmlformats.org/officeDocument/2006/relationships/oleObject" Target="../embeddings/oleObject247.bin"/><Relationship Id="rId9" Type="http://schemas.openxmlformats.org/officeDocument/2006/relationships/image" Target="../media/image197.emf"/><Relationship Id="rId1" Type="http://schemas.openxmlformats.org/officeDocument/2006/relationships/vmlDrawing" Target="../drawings/vmlDrawing49.vml"/><Relationship Id="rId2"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248.bin"/><Relationship Id="rId5" Type="http://schemas.openxmlformats.org/officeDocument/2006/relationships/image" Target="../media/image198.emf"/><Relationship Id="rId6" Type="http://schemas.openxmlformats.org/officeDocument/2006/relationships/oleObject" Target="../embeddings/oleObject249.bin"/><Relationship Id="rId7" Type="http://schemas.openxmlformats.org/officeDocument/2006/relationships/image" Target="../media/image199.emf"/><Relationship Id="rId8" Type="http://schemas.openxmlformats.org/officeDocument/2006/relationships/oleObject" Target="../embeddings/oleObject250.bin"/><Relationship Id="rId9" Type="http://schemas.openxmlformats.org/officeDocument/2006/relationships/image" Target="../media/image200.emf"/><Relationship Id="rId1" Type="http://schemas.openxmlformats.org/officeDocument/2006/relationships/vmlDrawing" Target="../drawings/vmlDrawing50.vml"/><Relationship Id="rId2"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51.bin"/><Relationship Id="rId5" Type="http://schemas.openxmlformats.org/officeDocument/2006/relationships/image" Target="../media/image201.emf"/><Relationship Id="rId6" Type="http://schemas.openxmlformats.org/officeDocument/2006/relationships/oleObject" Target="../embeddings/oleObject252.bin"/><Relationship Id="rId7" Type="http://schemas.openxmlformats.org/officeDocument/2006/relationships/image" Target="../media/image202.emf"/><Relationship Id="rId8" Type="http://schemas.openxmlformats.org/officeDocument/2006/relationships/oleObject" Target="../embeddings/oleObject253.bin"/><Relationship Id="rId9" Type="http://schemas.openxmlformats.org/officeDocument/2006/relationships/image" Target="../media/image203.emf"/><Relationship Id="rId1" Type="http://schemas.openxmlformats.org/officeDocument/2006/relationships/vmlDrawing" Target="../drawings/vmlDrawing51.vml"/><Relationship Id="rId2"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8.bin"/><Relationship Id="rId5" Type="http://schemas.openxmlformats.org/officeDocument/2006/relationships/image" Target="../media/image14.emf"/><Relationship Id="rId6" Type="http://schemas.openxmlformats.org/officeDocument/2006/relationships/oleObject" Target="../embeddings/oleObject9.bin"/><Relationship Id="rId7" Type="http://schemas.openxmlformats.org/officeDocument/2006/relationships/image" Target="../media/image15.emf"/><Relationship Id="rId8" Type="http://schemas.openxmlformats.org/officeDocument/2006/relationships/oleObject" Target="../embeddings/oleObject10.bin"/><Relationship Id="rId9" Type="http://schemas.openxmlformats.org/officeDocument/2006/relationships/image" Target="../media/image16.emf"/><Relationship Id="rId10" Type="http://schemas.openxmlformats.org/officeDocument/2006/relationships/image" Target="../media/image17.jpg"/><Relationship Id="rId1" Type="http://schemas.openxmlformats.org/officeDocument/2006/relationships/vmlDrawing" Target="../drawings/vmlDrawing3.vml"/><Relationship Id="rId2"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54.bin"/><Relationship Id="rId5" Type="http://schemas.openxmlformats.org/officeDocument/2006/relationships/image" Target="../media/image204.emf"/><Relationship Id="rId1" Type="http://schemas.openxmlformats.org/officeDocument/2006/relationships/vmlDrawing" Target="../drawings/vmlDrawing52.vml"/><Relationship Id="rId2"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6" y="2823124"/>
            <a:ext cx="3392503" cy="1569660"/>
          </a:xfrm>
        </p:spPr>
        <p:txBody>
          <a:bodyPr/>
          <a:lstStyle/>
          <a:p>
            <a:r>
              <a:rPr lang="en-US" dirty="0" smtClean="0"/>
              <a:t>Chapter 10</a:t>
            </a:r>
            <a:br>
              <a:rPr lang="en-US" dirty="0" smtClean="0"/>
            </a:br>
            <a:r>
              <a:rPr lang="en-US" dirty="0" smtClean="0"/>
              <a:t>Motion in a Plane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044036" cy="5422392"/>
          </a:xfrm>
        </p:spPr>
        <p:txBody>
          <a:bodyPr/>
          <a:lstStyle/>
          <a:p>
            <a:r>
              <a:rPr lang="en-US" dirty="0" smtClean="0"/>
              <a:t>The figure below shows the decomposition of a vector </a:t>
            </a:r>
            <a:r>
              <a:rPr lang="en-US" i="1" dirty="0"/>
              <a:t> </a:t>
            </a:r>
            <a:r>
              <a:rPr lang="en-US" i="1" dirty="0" smtClean="0"/>
              <a:t> </a:t>
            </a:r>
            <a:r>
              <a:rPr lang="en-US" dirty="0" smtClean="0"/>
              <a:t> in three coordinate systems. </a:t>
            </a:r>
          </a:p>
          <a:p>
            <a:r>
              <a:rPr lang="en-US" dirty="0" smtClean="0"/>
              <a:t>You need to choose the coordinate system that best suits the problem at hand.</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10.2: Vectors in a </a:t>
            </a:r>
            <a:r>
              <a:rPr lang="en-US" dirty="0" smtClean="0"/>
              <a:t>plane</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294357303"/>
              </p:ext>
            </p:extLst>
          </p:nvPr>
        </p:nvGraphicFramePr>
        <p:xfrm>
          <a:off x="1720056" y="1636010"/>
          <a:ext cx="279400" cy="381000"/>
        </p:xfrm>
        <a:graphic>
          <a:graphicData uri="http://schemas.openxmlformats.org/presentationml/2006/ole">
            <mc:AlternateContent xmlns:mc="http://schemas.openxmlformats.org/markup-compatibility/2006">
              <mc:Choice xmlns:v="urn:schemas-microsoft-com:vml" Requires="v">
                <p:oleObj spid="_x0000_s12023" name="Equation" r:id="rId4" imgW="279400" imgH="381000" progId="Equation.DSMT4">
                  <p:embed/>
                </p:oleObj>
              </mc:Choice>
              <mc:Fallback>
                <p:oleObj name="Equation" r:id="rId4" imgW="279400" imgH="381000" progId="Equation.DSMT4">
                  <p:embed/>
                  <p:pic>
                    <p:nvPicPr>
                      <p:cNvPr id="0" name=""/>
                      <p:cNvPicPr/>
                      <p:nvPr/>
                    </p:nvPicPr>
                    <p:blipFill>
                      <a:blip r:embed="rId5"/>
                      <a:stretch>
                        <a:fillRect/>
                      </a:stretch>
                    </p:blipFill>
                    <p:spPr>
                      <a:xfrm>
                        <a:off x="1720056" y="1636010"/>
                        <a:ext cx="279400" cy="381000"/>
                      </a:xfrm>
                      <a:prstGeom prst="rect">
                        <a:avLst/>
                      </a:prstGeom>
                    </p:spPr>
                  </p:pic>
                </p:oleObj>
              </mc:Fallback>
            </mc:AlternateContent>
          </a:graphicData>
        </a:graphic>
      </p:graphicFrame>
      <p:pic>
        <p:nvPicPr>
          <p:cNvPr id="11" name="Picture 10" descr="10_09_Figure.jpg"/>
          <p:cNvPicPr>
            <a:picLocks noChangeAspect="1"/>
          </p:cNvPicPr>
          <p:nvPr/>
        </p:nvPicPr>
        <p:blipFill rotWithShape="1">
          <a:blip r:embed="rId6">
            <a:extLst>
              <a:ext uri="{28A0092B-C50C-407E-A947-70E740481C1C}">
                <a14:useLocalDpi xmlns:a14="http://schemas.microsoft.com/office/drawing/2010/main" val="0"/>
              </a:ext>
            </a:extLst>
          </a:blip>
          <a:srcRect b="7741"/>
          <a:stretch/>
        </p:blipFill>
        <p:spPr>
          <a:xfrm>
            <a:off x="271272" y="3472788"/>
            <a:ext cx="8601456" cy="2131544"/>
          </a:xfrm>
          <a:prstGeom prst="rect">
            <a:avLst/>
          </a:prstGeom>
        </p:spPr>
      </p:pic>
    </p:spTree>
    <p:extLst>
      <p:ext uri="{BB962C8B-B14F-4D97-AF65-F5344CB8AC3E}">
        <p14:creationId xmlns:p14="http://schemas.microsoft.com/office/powerpoint/2010/main" val="42262689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_10_Figure.jpg"/>
          <p:cNvPicPr>
            <a:picLocks noChangeAspect="1"/>
          </p:cNvPicPr>
          <p:nvPr/>
        </p:nvPicPr>
        <p:blipFill rotWithShape="1">
          <a:blip r:embed="rId2">
            <a:extLst>
              <a:ext uri="{28A0092B-C50C-407E-A947-70E740481C1C}">
                <a14:useLocalDpi xmlns:a14="http://schemas.microsoft.com/office/drawing/2010/main" val="0"/>
              </a:ext>
            </a:extLst>
          </a:blip>
          <a:srcRect b="3247"/>
          <a:stretch/>
        </p:blipFill>
        <p:spPr>
          <a:xfrm>
            <a:off x="1902173" y="2789276"/>
            <a:ext cx="6101656" cy="3865966"/>
          </a:xfrm>
          <a:prstGeom prst="rect">
            <a:avLst/>
          </a:prstGeom>
        </p:spPr>
      </p:pic>
      <p:sp>
        <p:nvSpPr>
          <p:cNvPr id="11" name="Content Placeholder 10"/>
          <p:cNvSpPr>
            <a:spLocks noGrp="1"/>
          </p:cNvSpPr>
          <p:nvPr>
            <p:ph idx="1"/>
          </p:nvPr>
        </p:nvSpPr>
        <p:spPr>
          <a:xfrm>
            <a:off x="365124" y="1170432"/>
            <a:ext cx="8383339" cy="5422392"/>
          </a:xfrm>
        </p:spPr>
        <p:txBody>
          <a:bodyPr/>
          <a:lstStyle/>
          <a:p>
            <a:r>
              <a:rPr lang="en-US" sz="2400" dirty="0"/>
              <a:t>The displacement, instantaneous velocity, and acceleration of the ball in the previous section is shown below. </a:t>
            </a:r>
          </a:p>
          <a:p>
            <a:r>
              <a:rPr lang="en-US" sz="2400" dirty="0"/>
              <a:t>Notice that the instantaneous velocity and acceleration are not in the same direction. </a:t>
            </a:r>
            <a:r>
              <a:rPr lang="en-US" sz="2400" dirty="0" smtClean="0"/>
              <a:t>What </a:t>
            </a:r>
            <a:r>
              <a:rPr lang="en-US" sz="2400" dirty="0"/>
              <a:t>does this mean?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smtClean="0"/>
              <a:t>Section 10.2: Vectors in a plane</a:t>
            </a:r>
            <a:endParaRPr lang="en-US" dirty="0"/>
          </a:p>
        </p:txBody>
      </p:sp>
    </p:spTree>
    <p:extLst>
      <p:ext uri="{BB962C8B-B14F-4D97-AF65-F5344CB8AC3E}">
        <p14:creationId xmlns:p14="http://schemas.microsoft.com/office/powerpoint/2010/main" val="36069545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_11_Figure.jpg"/>
          <p:cNvPicPr>
            <a:picLocks noChangeAspect="1"/>
          </p:cNvPicPr>
          <p:nvPr/>
        </p:nvPicPr>
        <p:blipFill rotWithShape="1">
          <a:blip r:embed="rId3">
            <a:extLst>
              <a:ext uri="{28A0092B-C50C-407E-A947-70E740481C1C}">
                <a14:useLocalDpi xmlns:a14="http://schemas.microsoft.com/office/drawing/2010/main" val="0"/>
              </a:ext>
            </a:extLst>
          </a:blip>
          <a:srcRect b="5049"/>
          <a:stretch/>
        </p:blipFill>
        <p:spPr>
          <a:xfrm>
            <a:off x="454057" y="2012015"/>
            <a:ext cx="5645673" cy="2256669"/>
          </a:xfrm>
          <a:prstGeom prst="rect">
            <a:avLst/>
          </a:prstGeom>
        </p:spPr>
      </p:pic>
      <p:sp>
        <p:nvSpPr>
          <p:cNvPr id="11" name="Content Placeholder 10"/>
          <p:cNvSpPr>
            <a:spLocks noGrp="1"/>
          </p:cNvSpPr>
          <p:nvPr>
            <p:ph idx="1"/>
          </p:nvPr>
        </p:nvSpPr>
        <p:spPr>
          <a:xfrm>
            <a:off x="0" y="1113853"/>
            <a:ext cx="8594725" cy="5422392"/>
          </a:xfrm>
        </p:spPr>
        <p:txBody>
          <a:bodyPr/>
          <a:lstStyle/>
          <a:p>
            <a:r>
              <a:rPr lang="en-US" sz="2200" dirty="0"/>
              <a:t>D</a:t>
            </a:r>
            <a:r>
              <a:rPr lang="en-US" sz="2200" dirty="0" smtClean="0"/>
              <a:t>ecompose the acceleration vector into two components: </a:t>
            </a:r>
            <a:br>
              <a:rPr lang="en-US" sz="2200" dirty="0" smtClean="0"/>
            </a:br>
            <a:r>
              <a:rPr lang="en-US" sz="2200" dirty="0" smtClean="0"/>
              <a:t>one parallel to the instantaneous velocity, and one perpendicular to it.</a:t>
            </a:r>
          </a:p>
          <a:p>
            <a:pPr marL="0" indent="0">
              <a:buNone/>
            </a:pPr>
            <a:endParaRPr lang="en-US" sz="2200" dirty="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smtClean="0"/>
          </a:p>
          <a:p>
            <a:pPr marL="0" indent="0">
              <a:buNone/>
            </a:pPr>
            <a:endParaRPr lang="en-US" sz="2200" dirty="0" smtClean="0"/>
          </a:p>
          <a:p>
            <a:r>
              <a:rPr lang="en-US" sz="2200" dirty="0" smtClean="0"/>
              <a:t>The component of the acceleration of the ball parallel to the instantaneous velocity changes the speed; the component of acceleration perpendicular to the instantaneous velocity changes the direction of the velocity but not its magnitude.</a:t>
            </a:r>
          </a:p>
          <a:p>
            <a:r>
              <a:rPr lang="en-US" sz="2200" dirty="0" smtClean="0"/>
              <a:t>Velocity component parallel to acceleration changes.</a:t>
            </a:r>
          </a:p>
          <a:p>
            <a:r>
              <a:rPr lang="en-US" sz="2200" dirty="0" smtClean="0"/>
              <a:t>Velocity component perpendicular to acceleration stays unchanged. </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smtClean="0"/>
              <a:t>Section 10.2: Vectors in a plane</a:t>
            </a:r>
            <a:endParaRPr lang="en-US" dirty="0"/>
          </a:p>
        </p:txBody>
      </p:sp>
      <p:pic>
        <p:nvPicPr>
          <p:cNvPr id="7" name="Picture 6" descr="10_11_Figure.jpg"/>
          <p:cNvPicPr>
            <a:picLocks noChangeAspect="1"/>
          </p:cNvPicPr>
          <p:nvPr/>
        </p:nvPicPr>
        <p:blipFill rotWithShape="1">
          <a:blip r:embed="rId3">
            <a:extLst>
              <a:ext uri="{28A0092B-C50C-407E-A947-70E740481C1C}">
                <a14:useLocalDpi xmlns:a14="http://schemas.microsoft.com/office/drawing/2010/main" val="0"/>
              </a:ext>
            </a:extLst>
          </a:blip>
          <a:srcRect r="58107" b="5049"/>
          <a:stretch/>
        </p:blipFill>
        <p:spPr>
          <a:xfrm>
            <a:off x="6341493" y="1915170"/>
            <a:ext cx="2365113" cy="2256669"/>
          </a:xfrm>
          <a:prstGeom prst="rect">
            <a:avLst/>
          </a:prstGeom>
        </p:spPr>
      </p:pic>
      <p:cxnSp>
        <p:nvCxnSpPr>
          <p:cNvPr id="4" name="Straight Arrow Connector 3"/>
          <p:cNvCxnSpPr/>
          <p:nvPr/>
        </p:nvCxnSpPr>
        <p:spPr bwMode="auto">
          <a:xfrm>
            <a:off x="6950923" y="2851248"/>
            <a:ext cx="7605" cy="69207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6950923" y="2843643"/>
            <a:ext cx="117116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8091966" y="2851544"/>
            <a:ext cx="7605" cy="69207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6" name="Object 15"/>
          <p:cNvGraphicFramePr>
            <a:graphicFrameLocks noChangeAspect="1"/>
          </p:cNvGraphicFramePr>
          <p:nvPr>
            <p:extLst>
              <p:ext uri="{D42A27DB-BD31-4B8C-83A1-F6EECF244321}">
                <p14:modId xmlns:p14="http://schemas.microsoft.com/office/powerpoint/2010/main" val="3857272780"/>
              </p:ext>
            </p:extLst>
          </p:nvPr>
        </p:nvGraphicFramePr>
        <p:xfrm>
          <a:off x="7438528" y="2334913"/>
          <a:ext cx="317500" cy="495300"/>
        </p:xfrm>
        <a:graphic>
          <a:graphicData uri="http://schemas.openxmlformats.org/presentationml/2006/ole">
            <mc:AlternateContent xmlns:mc="http://schemas.openxmlformats.org/markup-compatibility/2006">
              <mc:Choice xmlns:v="urn:schemas-microsoft-com:vml" Requires="v">
                <p:oleObj spid="_x0000_s659865" name="Equation" r:id="rId4" imgW="317500" imgH="495300" progId="Equation.3">
                  <p:embed/>
                </p:oleObj>
              </mc:Choice>
              <mc:Fallback>
                <p:oleObj name="Equation" r:id="rId4" imgW="317500" imgH="495300" progId="Equation.3">
                  <p:embed/>
                  <p:pic>
                    <p:nvPicPr>
                      <p:cNvPr id="0" name=""/>
                      <p:cNvPicPr/>
                      <p:nvPr/>
                    </p:nvPicPr>
                    <p:blipFill>
                      <a:blip r:embed="rId5"/>
                      <a:stretch>
                        <a:fillRect/>
                      </a:stretch>
                    </p:blipFill>
                    <p:spPr>
                      <a:xfrm>
                        <a:off x="7438528" y="2334913"/>
                        <a:ext cx="317500" cy="4953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77614895"/>
              </p:ext>
            </p:extLst>
          </p:nvPr>
        </p:nvGraphicFramePr>
        <p:xfrm>
          <a:off x="8190182" y="2848561"/>
          <a:ext cx="304800" cy="533400"/>
        </p:xfrm>
        <a:graphic>
          <a:graphicData uri="http://schemas.openxmlformats.org/presentationml/2006/ole">
            <mc:AlternateContent xmlns:mc="http://schemas.openxmlformats.org/markup-compatibility/2006">
              <mc:Choice xmlns:v="urn:schemas-microsoft-com:vml" Requires="v">
                <p:oleObj spid="_x0000_s659866" name="Equation" r:id="rId6" imgW="304800" imgH="533400" progId="Equation.3">
                  <p:embed/>
                </p:oleObj>
              </mc:Choice>
              <mc:Fallback>
                <p:oleObj name="Equation" r:id="rId6" imgW="304800" imgH="533400" progId="Equation.3">
                  <p:embed/>
                  <p:pic>
                    <p:nvPicPr>
                      <p:cNvPr id="0" name=""/>
                      <p:cNvPicPr/>
                      <p:nvPr/>
                    </p:nvPicPr>
                    <p:blipFill>
                      <a:blip r:embed="rId7"/>
                      <a:stretch>
                        <a:fillRect/>
                      </a:stretch>
                    </p:blipFill>
                    <p:spPr>
                      <a:xfrm>
                        <a:off x="8190182" y="2848561"/>
                        <a:ext cx="304800" cy="5334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684955559"/>
              </p:ext>
            </p:extLst>
          </p:nvPr>
        </p:nvGraphicFramePr>
        <p:xfrm>
          <a:off x="6350086" y="2871672"/>
          <a:ext cx="304800" cy="533400"/>
        </p:xfrm>
        <a:graphic>
          <a:graphicData uri="http://schemas.openxmlformats.org/presentationml/2006/ole">
            <mc:AlternateContent xmlns:mc="http://schemas.openxmlformats.org/markup-compatibility/2006">
              <mc:Choice xmlns:v="urn:schemas-microsoft-com:vml" Requires="v">
                <p:oleObj spid="_x0000_s659867" name="Equation" r:id="rId8" imgW="304800" imgH="533400" progId="Equation.3">
                  <p:embed/>
                </p:oleObj>
              </mc:Choice>
              <mc:Fallback>
                <p:oleObj name="Equation" r:id="rId8" imgW="304800" imgH="533400" progId="Equation.3">
                  <p:embed/>
                  <p:pic>
                    <p:nvPicPr>
                      <p:cNvPr id="0" name=""/>
                      <p:cNvPicPr/>
                      <p:nvPr/>
                    </p:nvPicPr>
                    <p:blipFill>
                      <a:blip r:embed="rId7"/>
                      <a:stretch>
                        <a:fillRect/>
                      </a:stretch>
                    </p:blipFill>
                    <p:spPr>
                      <a:xfrm>
                        <a:off x="6350086" y="2871672"/>
                        <a:ext cx="304800" cy="5334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33084694"/>
              </p:ext>
            </p:extLst>
          </p:nvPr>
        </p:nvGraphicFramePr>
        <p:xfrm>
          <a:off x="6403428" y="3731608"/>
          <a:ext cx="1016000" cy="355600"/>
        </p:xfrm>
        <a:graphic>
          <a:graphicData uri="http://schemas.openxmlformats.org/presentationml/2006/ole">
            <mc:AlternateContent xmlns:mc="http://schemas.openxmlformats.org/markup-compatibility/2006">
              <mc:Choice xmlns:v="urn:schemas-microsoft-com:vml" Requires="v">
                <p:oleObj spid="_x0000_s659868" name="Equation" r:id="rId9" imgW="1016000" imgH="355600" progId="Equation.3">
                  <p:embed/>
                </p:oleObj>
              </mc:Choice>
              <mc:Fallback>
                <p:oleObj name="Equation" r:id="rId9" imgW="1016000" imgH="355600" progId="Equation.3">
                  <p:embed/>
                  <p:pic>
                    <p:nvPicPr>
                      <p:cNvPr id="0" name=""/>
                      <p:cNvPicPr/>
                      <p:nvPr/>
                    </p:nvPicPr>
                    <p:blipFill>
                      <a:blip r:embed="rId10"/>
                      <a:stretch>
                        <a:fillRect/>
                      </a:stretch>
                    </p:blipFill>
                    <p:spPr>
                      <a:xfrm>
                        <a:off x="6403428" y="3731608"/>
                        <a:ext cx="1016000" cy="355600"/>
                      </a:xfrm>
                      <a:prstGeom prst="rect">
                        <a:avLst/>
                      </a:prstGeom>
                    </p:spPr>
                  </p:pic>
                </p:oleObj>
              </mc:Fallback>
            </mc:AlternateContent>
          </a:graphicData>
        </a:graphic>
      </p:graphicFrame>
    </p:spTree>
    <p:extLst>
      <p:ext uri="{BB962C8B-B14F-4D97-AF65-F5344CB8AC3E}">
        <p14:creationId xmlns:p14="http://schemas.microsoft.com/office/powerpoint/2010/main" val="972756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	In Figure 10.10, the ball’s instantaneous velocity     does not point in the same direction as the displacement       (it points </a:t>
            </a:r>
            <a:r>
              <a:rPr lang="en-US" i="1" dirty="0" smtClean="0"/>
              <a:t>above</a:t>
            </a:r>
            <a:r>
              <a:rPr lang="en-US" dirty="0" smtClean="0"/>
              <a:t> the final position of the ball). Why?</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smtClean="0"/>
              <a:t>Checkpoint 10.2</a:t>
            </a:r>
            <a:endParaRPr lang="en-US" dirty="0"/>
          </a:p>
        </p:txBody>
      </p:sp>
      <p:sp>
        <p:nvSpPr>
          <p:cNvPr id="7" name="Text Placeholder 6"/>
          <p:cNvSpPr>
            <a:spLocks noGrp="1"/>
          </p:cNvSpPr>
          <p:nvPr>
            <p:ph type="body" sz="quarter" idx="12"/>
          </p:nvPr>
        </p:nvSpPr>
        <p:spPr/>
        <p:txBody>
          <a:bodyPr/>
          <a:lstStyle/>
          <a:p>
            <a:r>
              <a:rPr lang="en-US" dirty="0" smtClean="0"/>
              <a:t>10.2</a:t>
            </a:r>
            <a:endParaRPr lang="en-US" dirty="0"/>
          </a:p>
        </p:txBody>
      </p:sp>
      <p:pic>
        <p:nvPicPr>
          <p:cNvPr id="8" name="Picture 7" descr="10_10_Figure.jpg"/>
          <p:cNvPicPr>
            <a:picLocks noChangeAspect="1"/>
          </p:cNvPicPr>
          <p:nvPr/>
        </p:nvPicPr>
        <p:blipFill rotWithShape="1">
          <a:blip r:embed="rId3">
            <a:extLst>
              <a:ext uri="{28A0092B-C50C-407E-A947-70E740481C1C}">
                <a14:useLocalDpi xmlns:a14="http://schemas.microsoft.com/office/drawing/2010/main" val="0"/>
              </a:ext>
            </a:extLst>
          </a:blip>
          <a:srcRect b="3247"/>
          <a:stretch/>
        </p:blipFill>
        <p:spPr>
          <a:xfrm>
            <a:off x="1753575" y="2792309"/>
            <a:ext cx="5636850" cy="357146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831975767"/>
              </p:ext>
            </p:extLst>
          </p:nvPr>
        </p:nvGraphicFramePr>
        <p:xfrm>
          <a:off x="7404100" y="1373188"/>
          <a:ext cx="241300" cy="330200"/>
        </p:xfrm>
        <a:graphic>
          <a:graphicData uri="http://schemas.openxmlformats.org/presentationml/2006/ole">
            <mc:AlternateContent xmlns:mc="http://schemas.openxmlformats.org/markup-compatibility/2006">
              <mc:Choice xmlns:v="urn:schemas-microsoft-com:vml" Requires="v">
                <p:oleObj spid="_x0000_s465237" name="Equation" r:id="rId4" imgW="241300" imgH="330200" progId="Equation.DSMT4">
                  <p:embed/>
                </p:oleObj>
              </mc:Choice>
              <mc:Fallback>
                <p:oleObj name="Equation" r:id="rId4" imgW="241300" imgH="330200" progId="Equation.DSMT4">
                  <p:embed/>
                  <p:pic>
                    <p:nvPicPr>
                      <p:cNvPr id="0" name=""/>
                      <p:cNvPicPr/>
                      <p:nvPr/>
                    </p:nvPicPr>
                    <p:blipFill>
                      <a:blip r:embed="rId5"/>
                      <a:stretch>
                        <a:fillRect/>
                      </a:stretch>
                    </p:blipFill>
                    <p:spPr>
                      <a:xfrm>
                        <a:off x="7404100" y="1373188"/>
                        <a:ext cx="241300" cy="330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05212339"/>
              </p:ext>
            </p:extLst>
          </p:nvPr>
        </p:nvGraphicFramePr>
        <p:xfrm>
          <a:off x="6674077" y="1745570"/>
          <a:ext cx="444500" cy="304800"/>
        </p:xfrm>
        <a:graphic>
          <a:graphicData uri="http://schemas.openxmlformats.org/presentationml/2006/ole">
            <mc:AlternateContent xmlns:mc="http://schemas.openxmlformats.org/markup-compatibility/2006">
              <mc:Choice xmlns:v="urn:schemas-microsoft-com:vml" Requires="v">
                <p:oleObj spid="_x0000_s465238" name="Equation" r:id="rId6" imgW="444500" imgH="304800" progId="Equation.DSMT4">
                  <p:embed/>
                </p:oleObj>
              </mc:Choice>
              <mc:Fallback>
                <p:oleObj name="Equation" r:id="rId6" imgW="444500" imgH="304800" progId="Equation.DSMT4">
                  <p:embed/>
                  <p:pic>
                    <p:nvPicPr>
                      <p:cNvPr id="0" name=""/>
                      <p:cNvPicPr/>
                      <p:nvPr/>
                    </p:nvPicPr>
                    <p:blipFill>
                      <a:blip r:embed="rId7"/>
                      <a:stretch>
                        <a:fillRect/>
                      </a:stretch>
                    </p:blipFill>
                    <p:spPr>
                      <a:xfrm>
                        <a:off x="6674077" y="1745570"/>
                        <a:ext cx="444500" cy="304800"/>
                      </a:xfrm>
                      <a:prstGeom prst="rect">
                        <a:avLst/>
                      </a:prstGeom>
                    </p:spPr>
                  </p:pic>
                </p:oleObj>
              </mc:Fallback>
            </mc:AlternateContent>
          </a:graphicData>
        </a:graphic>
      </p:graphicFrame>
    </p:spTree>
    <p:extLst>
      <p:ext uri="{BB962C8B-B14F-4D97-AF65-F5344CB8AC3E}">
        <p14:creationId xmlns:p14="http://schemas.microsoft.com/office/powerpoint/2010/main" val="28385641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_14_Figure.jpg"/>
          <p:cNvPicPr>
            <a:picLocks noChangeAspect="1"/>
          </p:cNvPicPr>
          <p:nvPr/>
        </p:nvPicPr>
        <p:blipFill rotWithShape="1">
          <a:blip r:embed="rId2">
            <a:extLst>
              <a:ext uri="{28A0092B-C50C-407E-A947-70E740481C1C}">
                <a14:useLocalDpi xmlns:a14="http://schemas.microsoft.com/office/drawing/2010/main" val="0"/>
              </a:ext>
            </a:extLst>
          </a:blip>
          <a:srcRect b="5953"/>
          <a:stretch/>
        </p:blipFill>
        <p:spPr>
          <a:xfrm>
            <a:off x="633219" y="3782098"/>
            <a:ext cx="7819505" cy="2626822"/>
          </a:xfrm>
          <a:prstGeom prst="rect">
            <a:avLst/>
          </a:prstGeom>
        </p:spPr>
      </p:pic>
      <p:sp>
        <p:nvSpPr>
          <p:cNvPr id="7" name="Content Placeholder 6"/>
          <p:cNvSpPr>
            <a:spLocks noGrp="1"/>
          </p:cNvSpPr>
          <p:nvPr>
            <p:ph idx="1"/>
          </p:nvPr>
        </p:nvSpPr>
        <p:spPr>
          <a:xfrm>
            <a:off x="365125" y="1170432"/>
            <a:ext cx="8564196" cy="5422392"/>
          </a:xfrm>
        </p:spPr>
        <p:txBody>
          <a:bodyPr/>
          <a:lstStyle/>
          <a:p>
            <a:r>
              <a:rPr lang="en-US" sz="2400" dirty="0" smtClean="0"/>
              <a:t>The figure shows a </a:t>
            </a:r>
            <a:r>
              <a:rPr lang="en-US" sz="2400" dirty="0" smtClean="0">
                <a:solidFill>
                  <a:srgbClr val="FF0000"/>
                </a:solidFill>
              </a:rPr>
              <a:t>b</a:t>
            </a:r>
            <a:r>
              <a:rPr lang="en-US" sz="2400" dirty="0" smtClean="0"/>
              <a:t>rick lying on a horizontal </a:t>
            </a:r>
            <a:r>
              <a:rPr lang="en-US" sz="2400" dirty="0" smtClean="0">
                <a:solidFill>
                  <a:srgbClr val="FF0000"/>
                </a:solidFill>
              </a:rPr>
              <a:t>p</a:t>
            </a:r>
            <a:r>
              <a:rPr lang="en-US" sz="2400" dirty="0" smtClean="0"/>
              <a:t>lank and then the plank is gently tilted. At first, due to friction, it remains at rest.</a:t>
            </a:r>
          </a:p>
          <a:p>
            <a:r>
              <a:rPr lang="en-US" sz="2400" dirty="0" smtClean="0"/>
              <a:t>When the angle of incline exceeds a </a:t>
            </a:r>
            <a:r>
              <a:rPr lang="el-GR" sz="2400" i="1" dirty="0"/>
              <a:t>θ</a:t>
            </a:r>
            <a:r>
              <a:rPr lang="en-US" sz="2400" baseline="-25000" dirty="0" smtClean="0"/>
              <a:t>max</a:t>
            </a:r>
            <a:r>
              <a:rPr lang="en-US" sz="2400" dirty="0" smtClean="0"/>
              <a:t> the brick accelerates down the incline. </a:t>
            </a:r>
          </a:p>
          <a:p>
            <a:r>
              <a:rPr lang="en-US" sz="2400" dirty="0" smtClean="0"/>
              <a:t>Then, the vector sum of the forces exerted on the brick must also point down the incline.</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10.3: Decomposition of forces</a:t>
            </a:r>
            <a:endParaRPr lang="en-US" dirty="0"/>
          </a:p>
        </p:txBody>
      </p:sp>
    </p:spTree>
    <p:extLst>
      <p:ext uri="{BB962C8B-B14F-4D97-AF65-F5344CB8AC3E}">
        <p14:creationId xmlns:p14="http://schemas.microsoft.com/office/powerpoint/2010/main" val="1854692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15_Figure.jpg"/>
          <p:cNvPicPr>
            <a:picLocks noChangeAspect="1"/>
          </p:cNvPicPr>
          <p:nvPr/>
        </p:nvPicPr>
        <p:blipFill rotWithShape="1">
          <a:blip r:embed="rId2">
            <a:extLst>
              <a:ext uri="{28A0092B-C50C-407E-A947-70E740481C1C}">
                <a14:useLocalDpi xmlns:a14="http://schemas.microsoft.com/office/drawing/2010/main" val="0"/>
              </a:ext>
            </a:extLst>
          </a:blip>
          <a:srcRect b="4385"/>
          <a:stretch/>
        </p:blipFill>
        <p:spPr>
          <a:xfrm>
            <a:off x="1295465" y="3410949"/>
            <a:ext cx="6513590" cy="3063240"/>
          </a:xfrm>
          <a:prstGeom prst="rect">
            <a:avLst/>
          </a:prstGeom>
        </p:spPr>
      </p:pic>
      <p:sp>
        <p:nvSpPr>
          <p:cNvPr id="7" name="Content Placeholder 6"/>
          <p:cNvSpPr>
            <a:spLocks noGrp="1"/>
          </p:cNvSpPr>
          <p:nvPr>
            <p:ph idx="1"/>
          </p:nvPr>
        </p:nvSpPr>
        <p:spPr>
          <a:xfrm>
            <a:off x="0" y="1170432"/>
            <a:ext cx="9144000" cy="5422392"/>
          </a:xfrm>
        </p:spPr>
        <p:txBody>
          <a:bodyPr/>
          <a:lstStyle/>
          <a:p>
            <a:r>
              <a:rPr lang="en-US" sz="2200" dirty="0" smtClean="0"/>
              <a:t>Because the </a:t>
            </a:r>
            <a:r>
              <a:rPr lang="en-US" sz="2200" dirty="0" smtClean="0">
                <a:solidFill>
                  <a:srgbClr val="FF0000"/>
                </a:solidFill>
              </a:rPr>
              <a:t>b</a:t>
            </a:r>
            <a:r>
              <a:rPr lang="en-US" sz="2200" dirty="0" smtClean="0"/>
              <a:t>rick is constrained to move along the surface of the </a:t>
            </a:r>
            <a:r>
              <a:rPr lang="en-US" sz="2200" dirty="0" smtClean="0">
                <a:solidFill>
                  <a:srgbClr val="FF0000"/>
                </a:solidFill>
              </a:rPr>
              <a:t>p</a:t>
            </a:r>
            <a:r>
              <a:rPr lang="en-US" sz="2200" dirty="0" smtClean="0"/>
              <a:t>lank, it make sense to choose the </a:t>
            </a:r>
            <a:r>
              <a:rPr lang="en-US" sz="2200" i="1" dirty="0" smtClean="0"/>
              <a:t>x</a:t>
            </a:r>
            <a:r>
              <a:rPr lang="en-US" sz="2200" dirty="0" smtClean="0"/>
              <a:t> axis along surface, as illustrated in the figure.</a:t>
            </a:r>
          </a:p>
          <a:p>
            <a:r>
              <a:rPr lang="en-US" sz="2200" dirty="0" smtClean="0"/>
              <a:t>The force components parallel to the surface are called </a:t>
            </a:r>
            <a:r>
              <a:rPr lang="en-US" sz="2200" b="1" dirty="0" smtClean="0"/>
              <a:t>tangential components</a:t>
            </a:r>
            <a:r>
              <a:rPr lang="en-US" sz="2200" dirty="0" smtClean="0"/>
              <a:t>. </a:t>
            </a:r>
          </a:p>
          <a:p>
            <a:r>
              <a:rPr lang="en-US" sz="2200" dirty="0" smtClean="0"/>
              <a:t>The force components perpendicular to the surface are called </a:t>
            </a:r>
            <a:r>
              <a:rPr lang="en-US" sz="2200" b="1" dirty="0" smtClean="0"/>
              <a:t>normal components</a:t>
            </a:r>
            <a:r>
              <a:rPr lang="en-US" sz="2200" dirty="0" smtClean="0"/>
              <a: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10.3: Decomposition of forces</a:t>
            </a:r>
            <a:endParaRPr lang="en-US" dirty="0"/>
          </a:p>
        </p:txBody>
      </p:sp>
    </p:spTree>
    <p:extLst>
      <p:ext uri="{BB962C8B-B14F-4D97-AF65-F5344CB8AC3E}">
        <p14:creationId xmlns:p14="http://schemas.microsoft.com/office/powerpoint/2010/main" val="12470355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The brick problem suggests which axes we should choose in a given problem:</a:t>
            </a:r>
          </a:p>
          <a:p>
            <a:pPr lvl="1"/>
            <a:r>
              <a:rPr lang="en-US" b="1" dirty="0"/>
              <a:t>If </a:t>
            </a:r>
            <a:r>
              <a:rPr lang="en-US" b="1" dirty="0" smtClean="0"/>
              <a:t>possible, choose a coordinate system such that one of the axes lies along the direction of the acceleration of the object under consideration.</a:t>
            </a:r>
            <a:endParaRPr lang="en-US" b="1"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10.3: Decomposition of forces</a:t>
            </a:r>
            <a:endParaRPr lang="en-US" dirty="0"/>
          </a:p>
        </p:txBody>
      </p:sp>
    </p:spTree>
    <p:extLst>
      <p:ext uri="{BB962C8B-B14F-4D97-AF65-F5344CB8AC3E}">
        <p14:creationId xmlns:p14="http://schemas.microsoft.com/office/powerpoint/2010/main" val="27390241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6" y="2823124"/>
            <a:ext cx="3392503" cy="1569660"/>
          </a:xfrm>
        </p:spPr>
        <p:txBody>
          <a:bodyPr/>
          <a:lstStyle/>
          <a:p>
            <a:r>
              <a:rPr lang="en-US" dirty="0" smtClean="0"/>
              <a:t>Chapter 10</a:t>
            </a:r>
            <a:br>
              <a:rPr lang="en-US" dirty="0" smtClean="0"/>
            </a:br>
            <a:r>
              <a:rPr lang="en-US" dirty="0" smtClean="0"/>
              <a:t>Motion in a Plane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11330279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10.2 Pulling a friend on a swing</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6" name="Content Placeholder 5"/>
          <p:cNvSpPr>
            <a:spLocks noGrp="1"/>
          </p:cNvSpPr>
          <p:nvPr>
            <p:ph idx="1"/>
          </p:nvPr>
        </p:nvSpPr>
        <p:spPr>
          <a:xfrm>
            <a:off x="365124" y="1874520"/>
            <a:ext cx="8349030" cy="4718304"/>
          </a:xfrm>
        </p:spPr>
        <p:txBody>
          <a:bodyPr/>
          <a:lstStyle/>
          <a:p>
            <a:pPr marL="0" indent="0">
              <a:buNone/>
            </a:pPr>
            <a:r>
              <a:rPr lang="en-US" sz="2600" dirty="0"/>
              <a:t>Using a rope, you pull a friend sitting on a swing (Figure 10.16). (</a:t>
            </a:r>
            <a:r>
              <a:rPr lang="en-US" sz="2600" i="1" dirty="0"/>
              <a:t>a</a:t>
            </a:r>
            <a:r>
              <a:rPr lang="en-US" sz="2600" dirty="0"/>
              <a:t>) As you increase the angle </a:t>
            </a:r>
            <a:r>
              <a:rPr lang="el-GR" sz="2600" i="1" dirty="0"/>
              <a:t>θ</a:t>
            </a:r>
            <a:r>
              <a:rPr lang="en-US" sz="2600" dirty="0" smtClean="0"/>
              <a:t>, </a:t>
            </a:r>
            <a:r>
              <a:rPr lang="en-US" sz="2600" dirty="0"/>
              <a:t>does the magnitude of the </a:t>
            </a:r>
            <a:r>
              <a:rPr lang="en-US" sz="2600" dirty="0" smtClean="0"/>
              <a:t>force      required </a:t>
            </a:r>
            <a:r>
              <a:rPr lang="en-US" sz="2600" dirty="0"/>
              <a:t>to hold your friend in place increase or decrease</a:t>
            </a:r>
            <a:r>
              <a:rPr lang="en-US" sz="2600" dirty="0" smtClean="0"/>
              <a:t>?</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645444745"/>
              </p:ext>
            </p:extLst>
          </p:nvPr>
        </p:nvGraphicFramePr>
        <p:xfrm>
          <a:off x="2016125" y="2695575"/>
          <a:ext cx="393700" cy="520700"/>
        </p:xfrm>
        <a:graphic>
          <a:graphicData uri="http://schemas.openxmlformats.org/presentationml/2006/ole">
            <mc:AlternateContent xmlns:mc="http://schemas.openxmlformats.org/markup-compatibility/2006">
              <mc:Choice xmlns:v="urn:schemas-microsoft-com:vml" Requires="v">
                <p:oleObj spid="_x0000_s20233" name="Equation" r:id="rId3" imgW="393700" imgH="520700" progId="Equation.3">
                  <p:embed/>
                </p:oleObj>
              </mc:Choice>
              <mc:Fallback>
                <p:oleObj name="Equation" r:id="rId3" imgW="393700" imgH="520700" progId="Equation.3">
                  <p:embed/>
                  <p:pic>
                    <p:nvPicPr>
                      <p:cNvPr id="0" name=""/>
                      <p:cNvPicPr/>
                      <p:nvPr/>
                    </p:nvPicPr>
                    <p:blipFill>
                      <a:blip r:embed="rId4"/>
                      <a:stretch>
                        <a:fillRect/>
                      </a:stretch>
                    </p:blipFill>
                    <p:spPr>
                      <a:xfrm>
                        <a:off x="2016125" y="2695575"/>
                        <a:ext cx="393700" cy="520700"/>
                      </a:xfrm>
                      <a:prstGeom prst="rect">
                        <a:avLst/>
                      </a:prstGeom>
                    </p:spPr>
                  </p:pic>
                </p:oleObj>
              </mc:Fallback>
            </mc:AlternateContent>
          </a:graphicData>
        </a:graphic>
      </p:graphicFrame>
      <p:pic>
        <p:nvPicPr>
          <p:cNvPr id="9" name="Picture 8" descr="10_16_Figure.jpg"/>
          <p:cNvPicPr>
            <a:picLocks noChangeAspect="1"/>
          </p:cNvPicPr>
          <p:nvPr/>
        </p:nvPicPr>
        <p:blipFill rotWithShape="1">
          <a:blip r:embed="rId5">
            <a:extLst>
              <a:ext uri="{28A0092B-C50C-407E-A947-70E740481C1C}">
                <a14:useLocalDpi xmlns:a14="http://schemas.microsoft.com/office/drawing/2010/main" val="0"/>
              </a:ext>
            </a:extLst>
          </a:blip>
          <a:srcRect b="3122"/>
          <a:stretch/>
        </p:blipFill>
        <p:spPr>
          <a:xfrm>
            <a:off x="2465051" y="3324396"/>
            <a:ext cx="5075191" cy="3404445"/>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522135852"/>
              </p:ext>
            </p:extLst>
          </p:nvPr>
        </p:nvGraphicFramePr>
        <p:xfrm>
          <a:off x="3765902" y="4812080"/>
          <a:ext cx="393700" cy="520700"/>
        </p:xfrm>
        <a:graphic>
          <a:graphicData uri="http://schemas.openxmlformats.org/presentationml/2006/ole">
            <mc:AlternateContent xmlns:mc="http://schemas.openxmlformats.org/markup-compatibility/2006">
              <mc:Choice xmlns:v="urn:schemas-microsoft-com:vml" Requires="v">
                <p:oleObj spid="_x0000_s20234" name="Equation" r:id="rId6" imgW="393700" imgH="520700" progId="Equation.3">
                  <p:embed/>
                </p:oleObj>
              </mc:Choice>
              <mc:Fallback>
                <p:oleObj name="Equation" r:id="rId6" imgW="393700" imgH="520700" progId="Equation.3">
                  <p:embed/>
                  <p:pic>
                    <p:nvPicPr>
                      <p:cNvPr id="0" name=""/>
                      <p:cNvPicPr/>
                      <p:nvPr/>
                    </p:nvPicPr>
                    <p:blipFill>
                      <a:blip r:embed="rId4"/>
                      <a:stretch>
                        <a:fillRect/>
                      </a:stretch>
                    </p:blipFill>
                    <p:spPr>
                      <a:xfrm>
                        <a:off x="3765902" y="4812080"/>
                        <a:ext cx="393700" cy="520700"/>
                      </a:xfrm>
                      <a:prstGeom prst="rect">
                        <a:avLst/>
                      </a:prstGeom>
                    </p:spPr>
                  </p:pic>
                </p:oleObj>
              </mc:Fallback>
            </mc:AlternateContent>
          </a:graphicData>
        </a:graphic>
      </p:graphicFrame>
      <p:cxnSp>
        <p:nvCxnSpPr>
          <p:cNvPr id="11" name="Straight Arrow Connector 10"/>
          <p:cNvCxnSpPr/>
          <p:nvPr/>
        </p:nvCxnSpPr>
        <p:spPr bwMode="auto">
          <a:xfrm flipH="1" flipV="1">
            <a:off x="3626832" y="5342366"/>
            <a:ext cx="641569" cy="2618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761161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0_16_Figure.jpg"/>
          <p:cNvPicPr>
            <a:picLocks noChangeAspect="1"/>
          </p:cNvPicPr>
          <p:nvPr/>
        </p:nvPicPr>
        <p:blipFill rotWithShape="1">
          <a:blip r:embed="rId3">
            <a:extLst>
              <a:ext uri="{28A0092B-C50C-407E-A947-70E740481C1C}">
                <a14:useLocalDpi xmlns:a14="http://schemas.microsoft.com/office/drawing/2010/main" val="0"/>
              </a:ext>
            </a:extLst>
          </a:blip>
          <a:srcRect b="3122"/>
          <a:stretch/>
        </p:blipFill>
        <p:spPr>
          <a:xfrm>
            <a:off x="3678834" y="3608636"/>
            <a:ext cx="4406372" cy="2955799"/>
          </a:xfrm>
          <a:prstGeom prst="rect">
            <a:avLst/>
          </a:prstGeom>
        </p:spPr>
      </p:pic>
      <p:sp>
        <p:nvSpPr>
          <p:cNvPr id="5" name="Title 4"/>
          <p:cNvSpPr>
            <a:spLocks noGrp="1"/>
          </p:cNvSpPr>
          <p:nvPr>
            <p:ph type="title"/>
          </p:nvPr>
        </p:nvSpPr>
        <p:spPr>
          <a:xfrm>
            <a:off x="0" y="1170432"/>
            <a:ext cx="9144000" cy="1015663"/>
          </a:xfrm>
        </p:spPr>
        <p:txBody>
          <a:bodyPr/>
          <a:lstStyle/>
          <a:p>
            <a:r>
              <a:rPr lang="en-US" dirty="0" smtClean="0"/>
              <a:t>Example 10.2 Pulling a friend on a swing (cont.)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6" name="Content Placeholder 5"/>
          <p:cNvSpPr>
            <a:spLocks noGrp="1"/>
          </p:cNvSpPr>
          <p:nvPr>
            <p:ph idx="1"/>
          </p:nvPr>
        </p:nvSpPr>
        <p:spPr>
          <a:xfrm>
            <a:off x="365125" y="2201332"/>
            <a:ext cx="8212260" cy="4391491"/>
          </a:xfrm>
        </p:spPr>
        <p:txBody>
          <a:bodyPr/>
          <a:lstStyle/>
          <a:p>
            <a:pPr marL="0" indent="0">
              <a:buNone/>
            </a:pPr>
            <a:r>
              <a:rPr lang="en-US" sz="2600" dirty="0" smtClean="0"/>
              <a:t>(</a:t>
            </a:r>
            <a:r>
              <a:rPr lang="en-US" sz="2600" i="1" dirty="0" smtClean="0"/>
              <a:t>b</a:t>
            </a:r>
            <a:r>
              <a:rPr lang="en-US" sz="2600" dirty="0" smtClean="0"/>
              <a:t>) Is the magnitude of       larger than, equal to, or smaller than the magnitude of the gravitational force        exerted by Earth on your friend? (Consider the situation for both small and </a:t>
            </a:r>
            <a:r>
              <a:rPr lang="en-US" sz="2600" dirty="0"/>
              <a:t>large</a:t>
            </a:r>
            <a:r>
              <a:rPr lang="en-US" sz="2600" dirty="0" smtClean="0"/>
              <a:t> values of </a:t>
            </a:r>
            <a:r>
              <a:rPr lang="el-GR" sz="2600" i="1" dirty="0" smtClean="0"/>
              <a:t>θ</a:t>
            </a:r>
            <a:r>
              <a:rPr lang="en-US" sz="2600" dirty="0" smtClean="0"/>
              <a:t>.)</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3265602480"/>
              </p:ext>
            </p:extLst>
          </p:nvPr>
        </p:nvGraphicFramePr>
        <p:xfrm>
          <a:off x="6483218" y="2627313"/>
          <a:ext cx="444500" cy="520700"/>
        </p:xfrm>
        <a:graphic>
          <a:graphicData uri="http://schemas.openxmlformats.org/presentationml/2006/ole">
            <mc:AlternateContent xmlns:mc="http://schemas.openxmlformats.org/markup-compatibility/2006">
              <mc:Choice xmlns:v="urn:schemas-microsoft-com:vml" Requires="v">
                <p:oleObj spid="_x0000_s22463" name="Equation" r:id="rId4" imgW="444500" imgH="520700" progId="Equation.3">
                  <p:embed/>
                </p:oleObj>
              </mc:Choice>
              <mc:Fallback>
                <p:oleObj name="Equation" r:id="rId4" imgW="444500" imgH="520700" progId="Equation.3">
                  <p:embed/>
                  <p:pic>
                    <p:nvPicPr>
                      <p:cNvPr id="0" name=""/>
                      <p:cNvPicPr/>
                      <p:nvPr/>
                    </p:nvPicPr>
                    <p:blipFill>
                      <a:blip r:embed="rId5"/>
                      <a:stretch>
                        <a:fillRect/>
                      </a:stretch>
                    </p:blipFill>
                    <p:spPr>
                      <a:xfrm>
                        <a:off x="6483218" y="2627313"/>
                        <a:ext cx="4445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78603978"/>
              </p:ext>
            </p:extLst>
          </p:nvPr>
        </p:nvGraphicFramePr>
        <p:xfrm>
          <a:off x="5195360" y="6337300"/>
          <a:ext cx="444500" cy="520700"/>
        </p:xfrm>
        <a:graphic>
          <a:graphicData uri="http://schemas.openxmlformats.org/presentationml/2006/ole">
            <mc:AlternateContent xmlns:mc="http://schemas.openxmlformats.org/markup-compatibility/2006">
              <mc:Choice xmlns:v="urn:schemas-microsoft-com:vml" Requires="v">
                <p:oleObj spid="_x0000_s22464" name="Equation" r:id="rId6" imgW="444500" imgH="520700" progId="Equation.3">
                  <p:embed/>
                </p:oleObj>
              </mc:Choice>
              <mc:Fallback>
                <p:oleObj name="Equation" r:id="rId6" imgW="444500" imgH="520700" progId="Equation.3">
                  <p:embed/>
                  <p:pic>
                    <p:nvPicPr>
                      <p:cNvPr id="0" name=""/>
                      <p:cNvPicPr/>
                      <p:nvPr/>
                    </p:nvPicPr>
                    <p:blipFill>
                      <a:blip r:embed="rId5"/>
                      <a:stretch>
                        <a:fillRect/>
                      </a:stretch>
                    </p:blipFill>
                    <p:spPr>
                      <a:xfrm>
                        <a:off x="5195360" y="6337300"/>
                        <a:ext cx="444500" cy="520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58100702"/>
              </p:ext>
            </p:extLst>
          </p:nvPr>
        </p:nvGraphicFramePr>
        <p:xfrm>
          <a:off x="4687148" y="4725150"/>
          <a:ext cx="393700" cy="520700"/>
        </p:xfrm>
        <a:graphic>
          <a:graphicData uri="http://schemas.openxmlformats.org/presentationml/2006/ole">
            <mc:AlternateContent xmlns:mc="http://schemas.openxmlformats.org/markup-compatibility/2006">
              <mc:Choice xmlns:v="urn:schemas-microsoft-com:vml" Requires="v">
                <p:oleObj spid="_x0000_s22465" name="Equation" r:id="rId7" imgW="393700" imgH="520700" progId="Equation.3">
                  <p:embed/>
                </p:oleObj>
              </mc:Choice>
              <mc:Fallback>
                <p:oleObj name="Equation" r:id="rId7" imgW="393700" imgH="520700" progId="Equation.3">
                  <p:embed/>
                  <p:pic>
                    <p:nvPicPr>
                      <p:cNvPr id="0" name=""/>
                      <p:cNvPicPr/>
                      <p:nvPr/>
                    </p:nvPicPr>
                    <p:blipFill>
                      <a:blip r:embed="rId8"/>
                      <a:stretch>
                        <a:fillRect/>
                      </a:stretch>
                    </p:blipFill>
                    <p:spPr>
                      <a:xfrm>
                        <a:off x="4687148" y="4725150"/>
                        <a:ext cx="393700" cy="520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70928930"/>
              </p:ext>
            </p:extLst>
          </p:nvPr>
        </p:nvGraphicFramePr>
        <p:xfrm>
          <a:off x="3561129" y="2250378"/>
          <a:ext cx="393700" cy="520700"/>
        </p:xfrm>
        <a:graphic>
          <a:graphicData uri="http://schemas.openxmlformats.org/presentationml/2006/ole">
            <mc:AlternateContent xmlns:mc="http://schemas.openxmlformats.org/markup-compatibility/2006">
              <mc:Choice xmlns:v="urn:schemas-microsoft-com:vml" Requires="v">
                <p:oleObj spid="_x0000_s22466" name="Equation" r:id="rId9" imgW="393700" imgH="520700" progId="Equation.3">
                  <p:embed/>
                </p:oleObj>
              </mc:Choice>
              <mc:Fallback>
                <p:oleObj name="Equation" r:id="rId9" imgW="393700" imgH="520700" progId="Equation.3">
                  <p:embed/>
                  <p:pic>
                    <p:nvPicPr>
                      <p:cNvPr id="0" name=""/>
                      <p:cNvPicPr/>
                      <p:nvPr/>
                    </p:nvPicPr>
                    <p:blipFill>
                      <a:blip r:embed="rId8"/>
                      <a:stretch>
                        <a:fillRect/>
                      </a:stretch>
                    </p:blipFill>
                    <p:spPr>
                      <a:xfrm>
                        <a:off x="3561129" y="2250378"/>
                        <a:ext cx="393700" cy="520700"/>
                      </a:xfrm>
                      <a:prstGeom prst="rect">
                        <a:avLst/>
                      </a:prstGeom>
                    </p:spPr>
                  </p:pic>
                </p:oleObj>
              </mc:Fallback>
            </mc:AlternateContent>
          </a:graphicData>
        </a:graphic>
      </p:graphicFrame>
      <p:cxnSp>
        <p:nvCxnSpPr>
          <p:cNvPr id="4" name="Straight Arrow Connector 3"/>
          <p:cNvCxnSpPr/>
          <p:nvPr/>
        </p:nvCxnSpPr>
        <p:spPr bwMode="auto">
          <a:xfrm>
            <a:off x="5394420" y="5682811"/>
            <a:ext cx="0" cy="51066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H="1" flipV="1">
            <a:off x="4582639" y="5329272"/>
            <a:ext cx="641569" cy="2618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8" name="Group 17"/>
          <p:cNvGrpSpPr/>
          <p:nvPr/>
        </p:nvGrpSpPr>
        <p:grpSpPr>
          <a:xfrm>
            <a:off x="559497" y="4014006"/>
            <a:ext cx="3456232" cy="927976"/>
            <a:chOff x="559497" y="4014006"/>
            <a:chExt cx="3456232" cy="927976"/>
          </a:xfrm>
        </p:grpSpPr>
        <p:sp>
          <p:nvSpPr>
            <p:cNvPr id="16" name="TextBox 15"/>
            <p:cNvSpPr txBox="1"/>
            <p:nvPr/>
          </p:nvSpPr>
          <p:spPr>
            <a:xfrm>
              <a:off x="559497" y="4014006"/>
              <a:ext cx="3456232" cy="892552"/>
            </a:xfrm>
            <a:prstGeom prst="rect">
              <a:avLst/>
            </a:prstGeom>
            <a:noFill/>
            <a:ln>
              <a:solidFill>
                <a:srgbClr val="FF0000"/>
              </a:solidFill>
            </a:ln>
          </p:spPr>
          <p:txBody>
            <a:bodyPr wrap="none" rtlCol="0">
              <a:spAutoFit/>
            </a:bodyPr>
            <a:lstStyle/>
            <a:p>
              <a:r>
                <a:rPr lang="en-US" sz="2600" dirty="0">
                  <a:solidFill>
                    <a:srgbClr val="000000"/>
                  </a:solidFill>
                  <a:latin typeface="Times New Roman"/>
                  <a:ea typeface="+mn-ea"/>
                  <a:cs typeface="Times New Roman"/>
                </a:rPr>
                <a:t>Claim: There is an angle </a:t>
              </a:r>
              <a:br>
                <a:rPr lang="en-US" sz="2600" dirty="0">
                  <a:solidFill>
                    <a:srgbClr val="000000"/>
                  </a:solidFill>
                  <a:latin typeface="Times New Roman"/>
                  <a:ea typeface="+mn-ea"/>
                  <a:cs typeface="Times New Roman"/>
                </a:rPr>
              </a:br>
              <a:r>
                <a:rPr lang="en-US" sz="2600" dirty="0">
                  <a:solidFill>
                    <a:srgbClr val="000000"/>
                  </a:solidFill>
                  <a:latin typeface="Times New Roman"/>
                  <a:ea typeface="+mn-ea"/>
                  <a:cs typeface="Times New Roman"/>
                </a:rPr>
                <a:t>at </a:t>
              </a:r>
              <a:r>
                <a:rPr lang="en-US" sz="2600" dirty="0" smtClean="0">
                  <a:solidFill>
                    <a:srgbClr val="000000"/>
                  </a:solidFill>
                  <a:latin typeface="Times New Roman"/>
                  <a:ea typeface="+mn-ea"/>
                  <a:cs typeface="Times New Roman"/>
                </a:rPr>
                <a:t>which</a:t>
              </a:r>
              <a:endParaRPr lang="en-US" sz="2600" dirty="0">
                <a:solidFill>
                  <a:srgbClr val="000000"/>
                </a:solidFill>
                <a:latin typeface="Times New Roman"/>
                <a:ea typeface="+mn-ea"/>
                <a:cs typeface="Times New Roman"/>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44418846"/>
                </p:ext>
              </p:extLst>
            </p:nvPr>
          </p:nvGraphicFramePr>
          <p:xfrm>
            <a:off x="1864259" y="4484782"/>
            <a:ext cx="825500" cy="457200"/>
          </p:xfrm>
          <a:graphic>
            <a:graphicData uri="http://schemas.openxmlformats.org/presentationml/2006/ole">
              <mc:AlternateContent xmlns:mc="http://schemas.openxmlformats.org/markup-compatibility/2006">
                <mc:Choice xmlns:v="urn:schemas-microsoft-com:vml" Requires="v">
                  <p:oleObj spid="_x0000_s22467" name="Equation" r:id="rId10" imgW="825500" imgH="457200" progId="Equation.3">
                    <p:embed/>
                  </p:oleObj>
                </mc:Choice>
                <mc:Fallback>
                  <p:oleObj name="Equation" r:id="rId10" imgW="825500" imgH="457200" progId="Equation.3">
                    <p:embed/>
                    <p:pic>
                      <p:nvPicPr>
                        <p:cNvPr id="0" name=""/>
                        <p:cNvPicPr/>
                        <p:nvPr/>
                      </p:nvPicPr>
                      <p:blipFill>
                        <a:blip r:embed="rId11"/>
                        <a:stretch>
                          <a:fillRect/>
                        </a:stretch>
                      </p:blipFill>
                      <p:spPr>
                        <a:xfrm>
                          <a:off x="1864259" y="4484782"/>
                          <a:ext cx="825500" cy="457200"/>
                        </a:xfrm>
                        <a:prstGeom prst="rect">
                          <a:avLst/>
                        </a:prstGeom>
                      </p:spPr>
                    </p:pic>
                  </p:oleObj>
                </mc:Fallback>
              </mc:AlternateContent>
            </a:graphicData>
          </a:graphic>
        </p:graphicFrame>
      </p:grpSp>
    </p:spTree>
    <p:extLst>
      <p:ext uri="{BB962C8B-B14F-4D97-AF65-F5344CB8AC3E}">
        <p14:creationId xmlns:p14="http://schemas.microsoft.com/office/powerpoint/2010/main" val="1906924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5523696"/>
            <a:ext cx="8229600" cy="1018052"/>
          </a:xfrm>
        </p:spPr>
        <p:txBody>
          <a:bodyPr/>
          <a:lstStyle/>
          <a:p>
            <a:pPr marL="0" indent="0">
              <a:buNone/>
            </a:pPr>
            <a:r>
              <a:rPr lang="en-US" b="1" dirty="0" smtClean="0"/>
              <a:t>Chapter Goal: Develop the tools that allow us to deal with motion that takes place in two dimensions. </a:t>
            </a:r>
            <a:endParaRPr lang="en-US" b="1" dirty="0"/>
          </a:p>
        </p:txBody>
      </p:sp>
      <p:sp>
        <p:nvSpPr>
          <p:cNvPr id="6" name="Footer Placeholder 5"/>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Chapter 10: Motion in a plane</a:t>
            </a:r>
            <a:endParaRPr lang="en-US" dirty="0"/>
          </a:p>
        </p:txBody>
      </p:sp>
      <p:pic>
        <p:nvPicPr>
          <p:cNvPr id="10" name="Picture 9" descr="10_00_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648" y="1465474"/>
            <a:ext cx="6228704" cy="4012681"/>
          </a:xfrm>
          <a:prstGeom prst="rect">
            <a:avLst/>
          </a:prstGeom>
        </p:spPr>
      </p:pic>
    </p:spTree>
    <p:extLst>
      <p:ext uri="{BB962C8B-B14F-4D97-AF65-F5344CB8AC3E}">
        <p14:creationId xmlns:p14="http://schemas.microsoft.com/office/powerpoint/2010/main" val="3251366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70432"/>
            <a:ext cx="9144000" cy="1015663"/>
          </a:xfrm>
        </p:spPr>
        <p:txBody>
          <a:bodyPr/>
          <a:lstStyle/>
          <a:p>
            <a:r>
              <a:rPr lang="en-US" dirty="0"/>
              <a:t>Example 10.2 Pulling a friend on a </a:t>
            </a:r>
            <a:r>
              <a:rPr lang="en-US" dirty="0" smtClean="0"/>
              <a:t>swing (cont.)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6" name="Content Placeholder 5"/>
          <p:cNvSpPr>
            <a:spLocks noGrp="1"/>
          </p:cNvSpPr>
          <p:nvPr>
            <p:ph idx="1"/>
          </p:nvPr>
        </p:nvSpPr>
        <p:spPr>
          <a:xfrm>
            <a:off x="365125" y="2201332"/>
            <a:ext cx="8229600" cy="4391491"/>
          </a:xfrm>
        </p:spPr>
        <p:txBody>
          <a:bodyPr/>
          <a:lstStyle/>
          <a:p>
            <a:pPr marL="0" indent="0">
              <a:buNone/>
            </a:pPr>
            <a:r>
              <a:rPr lang="en-US" sz="2600" dirty="0"/>
              <a:t>(</a:t>
            </a:r>
            <a:r>
              <a:rPr lang="en-US" sz="2600" i="1" dirty="0"/>
              <a:t>c</a:t>
            </a:r>
            <a:r>
              <a:rPr lang="en-US" sz="2600" dirty="0"/>
              <a:t>) Is the magnitude of the </a:t>
            </a:r>
            <a:r>
              <a:rPr lang="en-US" sz="2600" dirty="0" smtClean="0"/>
              <a:t>force      exerted </a:t>
            </a:r>
            <a:r>
              <a:rPr lang="en-US" sz="2600" dirty="0"/>
              <a:t>by the swing on your friend larger than, equal to, or smaller </a:t>
            </a:r>
            <a:r>
              <a:rPr lang="en-US" sz="2600" dirty="0" smtClean="0"/>
              <a:t>than</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3959713328"/>
              </p:ext>
            </p:extLst>
          </p:nvPr>
        </p:nvGraphicFramePr>
        <p:xfrm>
          <a:off x="4764088" y="2232636"/>
          <a:ext cx="393700" cy="520700"/>
        </p:xfrm>
        <a:graphic>
          <a:graphicData uri="http://schemas.openxmlformats.org/presentationml/2006/ole">
            <mc:AlternateContent xmlns:mc="http://schemas.openxmlformats.org/markup-compatibility/2006">
              <mc:Choice xmlns:v="urn:schemas-microsoft-com:vml" Requires="v">
                <p:oleObj spid="_x0000_s467433" name="Equation" r:id="rId3" imgW="393700" imgH="520700" progId="Equation.3">
                  <p:embed/>
                </p:oleObj>
              </mc:Choice>
              <mc:Fallback>
                <p:oleObj name="Equation" r:id="rId3" imgW="393700" imgH="520700" progId="Equation.3">
                  <p:embed/>
                  <p:pic>
                    <p:nvPicPr>
                      <p:cNvPr id="0" name=""/>
                      <p:cNvPicPr/>
                      <p:nvPr/>
                    </p:nvPicPr>
                    <p:blipFill>
                      <a:blip r:embed="rId4"/>
                      <a:stretch>
                        <a:fillRect/>
                      </a:stretch>
                    </p:blipFill>
                    <p:spPr>
                      <a:xfrm>
                        <a:off x="4764088" y="2232636"/>
                        <a:ext cx="393700" cy="520700"/>
                      </a:xfrm>
                      <a:prstGeom prst="rect">
                        <a:avLst/>
                      </a:prstGeom>
                    </p:spPr>
                  </p:pic>
                </p:oleObj>
              </mc:Fallback>
            </mc:AlternateContent>
          </a:graphicData>
        </a:graphic>
      </p:graphicFrame>
      <p:pic>
        <p:nvPicPr>
          <p:cNvPr id="10" name="Picture 9" descr="10_16_Figure.jpg"/>
          <p:cNvPicPr>
            <a:picLocks noChangeAspect="1"/>
          </p:cNvPicPr>
          <p:nvPr/>
        </p:nvPicPr>
        <p:blipFill rotWithShape="1">
          <a:blip r:embed="rId5">
            <a:extLst>
              <a:ext uri="{28A0092B-C50C-407E-A947-70E740481C1C}">
                <a14:useLocalDpi xmlns:a14="http://schemas.microsoft.com/office/drawing/2010/main" val="0"/>
              </a:ext>
            </a:extLst>
          </a:blip>
          <a:srcRect b="3122"/>
          <a:stretch/>
        </p:blipFill>
        <p:spPr>
          <a:xfrm>
            <a:off x="1952697" y="3212976"/>
            <a:ext cx="5238608" cy="351406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826148673"/>
              </p:ext>
            </p:extLst>
          </p:nvPr>
        </p:nvGraphicFramePr>
        <p:xfrm>
          <a:off x="6842369" y="2626214"/>
          <a:ext cx="647700" cy="520700"/>
        </p:xfrm>
        <a:graphic>
          <a:graphicData uri="http://schemas.openxmlformats.org/presentationml/2006/ole">
            <mc:AlternateContent xmlns:mc="http://schemas.openxmlformats.org/markup-compatibility/2006">
              <mc:Choice xmlns:v="urn:schemas-microsoft-com:vml" Requires="v">
                <p:oleObj spid="_x0000_s467434" name="Equation" r:id="rId6" imgW="647700" imgH="520700" progId="Equation.DSMT4">
                  <p:embed/>
                </p:oleObj>
              </mc:Choice>
              <mc:Fallback>
                <p:oleObj name="Equation" r:id="rId6" imgW="647700" imgH="520700" progId="Equation.DSMT4">
                  <p:embed/>
                  <p:pic>
                    <p:nvPicPr>
                      <p:cNvPr id="0" name=""/>
                      <p:cNvPicPr/>
                      <p:nvPr/>
                    </p:nvPicPr>
                    <p:blipFill>
                      <a:blip r:embed="rId7"/>
                      <a:stretch>
                        <a:fillRect/>
                      </a:stretch>
                    </p:blipFill>
                    <p:spPr>
                      <a:xfrm>
                        <a:off x="6842369" y="2626214"/>
                        <a:ext cx="647700" cy="520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30427705"/>
              </p:ext>
            </p:extLst>
          </p:nvPr>
        </p:nvGraphicFramePr>
        <p:xfrm>
          <a:off x="3755105" y="6337300"/>
          <a:ext cx="444500" cy="520700"/>
        </p:xfrm>
        <a:graphic>
          <a:graphicData uri="http://schemas.openxmlformats.org/presentationml/2006/ole">
            <mc:AlternateContent xmlns:mc="http://schemas.openxmlformats.org/markup-compatibility/2006">
              <mc:Choice xmlns:v="urn:schemas-microsoft-com:vml" Requires="v">
                <p:oleObj spid="_x0000_s467435" name="Equation" r:id="rId8" imgW="444500" imgH="520700" progId="Equation.3">
                  <p:embed/>
                </p:oleObj>
              </mc:Choice>
              <mc:Fallback>
                <p:oleObj name="Equation" r:id="rId8" imgW="444500" imgH="520700" progId="Equation.3">
                  <p:embed/>
                  <p:pic>
                    <p:nvPicPr>
                      <p:cNvPr id="0" name=""/>
                      <p:cNvPicPr/>
                      <p:nvPr/>
                    </p:nvPicPr>
                    <p:blipFill>
                      <a:blip r:embed="rId9"/>
                      <a:stretch>
                        <a:fillRect/>
                      </a:stretch>
                    </p:blipFill>
                    <p:spPr>
                      <a:xfrm>
                        <a:off x="3755105" y="6337300"/>
                        <a:ext cx="444500" cy="520700"/>
                      </a:xfrm>
                      <a:prstGeom prst="rect">
                        <a:avLst/>
                      </a:prstGeom>
                      <a:solidFill>
                        <a:srgbClr val="FFFFFF"/>
                      </a:solidFill>
                    </p:spPr>
                  </p:pic>
                </p:oleObj>
              </mc:Fallback>
            </mc:AlternateContent>
          </a:graphicData>
        </a:graphic>
      </p:graphicFrame>
      <p:cxnSp>
        <p:nvCxnSpPr>
          <p:cNvPr id="12" name="Straight Arrow Connector 11"/>
          <p:cNvCxnSpPr/>
          <p:nvPr/>
        </p:nvCxnSpPr>
        <p:spPr bwMode="auto">
          <a:xfrm>
            <a:off x="3954165" y="5748281"/>
            <a:ext cx="0" cy="51066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3" name="Object 12"/>
          <p:cNvGraphicFramePr>
            <a:graphicFrameLocks noChangeAspect="1"/>
          </p:cNvGraphicFramePr>
          <p:nvPr>
            <p:extLst>
              <p:ext uri="{D42A27DB-BD31-4B8C-83A1-F6EECF244321}">
                <p14:modId xmlns:p14="http://schemas.microsoft.com/office/powerpoint/2010/main" val="2497146262"/>
              </p:ext>
            </p:extLst>
          </p:nvPr>
        </p:nvGraphicFramePr>
        <p:xfrm>
          <a:off x="4261826" y="3930131"/>
          <a:ext cx="393700" cy="520700"/>
        </p:xfrm>
        <a:graphic>
          <a:graphicData uri="http://schemas.openxmlformats.org/presentationml/2006/ole">
            <mc:AlternateContent xmlns:mc="http://schemas.openxmlformats.org/markup-compatibility/2006">
              <mc:Choice xmlns:v="urn:schemas-microsoft-com:vml" Requires="v">
                <p:oleObj spid="_x0000_s467436" name="Equation" r:id="rId10" imgW="393700" imgH="520700" progId="Equation.3">
                  <p:embed/>
                </p:oleObj>
              </mc:Choice>
              <mc:Fallback>
                <p:oleObj name="Equation" r:id="rId10" imgW="393700" imgH="520700" progId="Equation.3">
                  <p:embed/>
                  <p:pic>
                    <p:nvPicPr>
                      <p:cNvPr id="0" name=""/>
                      <p:cNvPicPr/>
                      <p:nvPr/>
                    </p:nvPicPr>
                    <p:blipFill>
                      <a:blip r:embed="rId4"/>
                      <a:stretch>
                        <a:fillRect/>
                      </a:stretch>
                    </p:blipFill>
                    <p:spPr>
                      <a:xfrm>
                        <a:off x="4261826" y="3930131"/>
                        <a:ext cx="393700" cy="520700"/>
                      </a:xfrm>
                      <a:prstGeom prst="rect">
                        <a:avLst/>
                      </a:prstGeom>
                    </p:spPr>
                  </p:pic>
                </p:oleObj>
              </mc:Fallback>
            </mc:AlternateContent>
          </a:graphicData>
        </a:graphic>
      </p:graphicFrame>
      <p:cxnSp>
        <p:nvCxnSpPr>
          <p:cNvPr id="4" name="Straight Arrow Connector 3"/>
          <p:cNvCxnSpPr/>
          <p:nvPr/>
        </p:nvCxnSpPr>
        <p:spPr bwMode="auto">
          <a:xfrm flipV="1">
            <a:off x="4137468" y="4373407"/>
            <a:ext cx="549916" cy="106061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074964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_17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5854508" y="1749336"/>
            <a:ext cx="3053440" cy="4892444"/>
          </a:xfrm>
          <a:prstGeom prst="rect">
            <a:avLst/>
          </a:prstGeom>
        </p:spPr>
      </p:pic>
      <p:sp>
        <p:nvSpPr>
          <p:cNvPr id="3" name="Footer Placeholder 2"/>
          <p:cNvSpPr>
            <a:spLocks noGrp="1"/>
          </p:cNvSpPr>
          <p:nvPr>
            <p:ph type="ftr" sz="quarter" idx="10"/>
          </p:nvPr>
        </p:nvSpPr>
        <p:spPr>
          <a:xfrm>
            <a:off x="87313" y="6593785"/>
            <a:ext cx="5399087" cy="179388"/>
          </a:xfrm>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5" name="Title 4"/>
          <p:cNvSpPr>
            <a:spLocks noGrp="1"/>
          </p:cNvSpPr>
          <p:nvPr>
            <p:ph type="title"/>
          </p:nvPr>
        </p:nvSpPr>
        <p:spPr>
          <a:xfrm>
            <a:off x="0" y="1170432"/>
            <a:ext cx="9144000" cy="553998"/>
          </a:xfrm>
        </p:spPr>
        <p:txBody>
          <a:bodyPr/>
          <a:lstStyle/>
          <a:p>
            <a:r>
              <a:rPr lang="en-US" dirty="0"/>
              <a:t>Example 10.2 Pulling a friend on a </a:t>
            </a:r>
            <a:r>
              <a:rPr lang="en-US" dirty="0" smtClean="0"/>
              <a:t>swing</a:t>
            </a:r>
            <a:endParaRPr lang="en-US" dirty="0"/>
          </a:p>
        </p:txBody>
      </p:sp>
      <p:sp>
        <p:nvSpPr>
          <p:cNvPr id="6" name="Content Placeholder 5"/>
          <p:cNvSpPr>
            <a:spLocks noGrp="1"/>
          </p:cNvSpPr>
          <p:nvPr>
            <p:ph idx="1"/>
          </p:nvPr>
        </p:nvSpPr>
        <p:spPr>
          <a:xfrm>
            <a:off x="398026" y="1881376"/>
            <a:ext cx="4791980" cy="3047040"/>
          </a:xfrm>
        </p:spPr>
        <p:txBody>
          <a:bodyPr/>
          <a:lstStyle/>
          <a:p>
            <a:pPr marL="0" indent="0">
              <a:buNone/>
            </a:pPr>
            <a:r>
              <a:rPr lang="en-US" sz="2400" dirty="0" smtClean="0"/>
              <a:t>❶ GETTING STARTED </a:t>
            </a:r>
            <a:r>
              <a:rPr lang="en-US" sz="2400" dirty="0"/>
              <a:t>B</a:t>
            </a:r>
            <a:r>
              <a:rPr lang="en-US" sz="2400" dirty="0" smtClean="0"/>
              <a:t>egin by drawing a free-body diagram of your friend (Figure 10.17). Three forces are exerted on him:        the force of gravity directed vertically downward, the horizontal force      exerted by the rope, and a force      exerted by the swing seat.</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1618146350"/>
              </p:ext>
            </p:extLst>
          </p:nvPr>
        </p:nvGraphicFramePr>
        <p:xfrm>
          <a:off x="2911370" y="3012578"/>
          <a:ext cx="508000" cy="482600"/>
        </p:xfrm>
        <a:graphic>
          <a:graphicData uri="http://schemas.openxmlformats.org/presentationml/2006/ole">
            <mc:AlternateContent xmlns:mc="http://schemas.openxmlformats.org/markup-compatibility/2006">
              <mc:Choice xmlns:v="urn:schemas-microsoft-com:vml" Requires="v">
                <p:oleObj spid="_x0000_s191465" name="Equation" r:id="rId4" imgW="508000" imgH="482600" progId="Equation.DSMT4">
                  <p:embed/>
                </p:oleObj>
              </mc:Choice>
              <mc:Fallback>
                <p:oleObj name="Equation" r:id="rId4" imgW="508000" imgH="482600" progId="Equation.DSMT4">
                  <p:embed/>
                  <p:pic>
                    <p:nvPicPr>
                      <p:cNvPr id="0" name=""/>
                      <p:cNvPicPr/>
                      <p:nvPr/>
                    </p:nvPicPr>
                    <p:blipFill>
                      <a:blip r:embed="rId5"/>
                      <a:stretch>
                        <a:fillRect/>
                      </a:stretch>
                    </p:blipFill>
                    <p:spPr>
                      <a:xfrm>
                        <a:off x="2911370" y="3012578"/>
                        <a:ext cx="508000" cy="4826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07965176"/>
              </p:ext>
            </p:extLst>
          </p:nvPr>
        </p:nvGraphicFramePr>
        <p:xfrm>
          <a:off x="2927193" y="3741497"/>
          <a:ext cx="368300" cy="482600"/>
        </p:xfrm>
        <a:graphic>
          <a:graphicData uri="http://schemas.openxmlformats.org/presentationml/2006/ole">
            <mc:AlternateContent xmlns:mc="http://schemas.openxmlformats.org/markup-compatibility/2006">
              <mc:Choice xmlns:v="urn:schemas-microsoft-com:vml" Requires="v">
                <p:oleObj spid="_x0000_s191466" name="Equation" r:id="rId6" imgW="368300" imgH="482600" progId="Equation.DSMT4">
                  <p:embed/>
                </p:oleObj>
              </mc:Choice>
              <mc:Fallback>
                <p:oleObj name="Equation" r:id="rId6" imgW="368300" imgH="482600" progId="Equation.DSMT4">
                  <p:embed/>
                  <p:pic>
                    <p:nvPicPr>
                      <p:cNvPr id="0" name=""/>
                      <p:cNvPicPr/>
                      <p:nvPr/>
                    </p:nvPicPr>
                    <p:blipFill>
                      <a:blip r:embed="rId7"/>
                      <a:stretch>
                        <a:fillRect/>
                      </a:stretch>
                    </p:blipFill>
                    <p:spPr>
                      <a:xfrm>
                        <a:off x="2927193" y="3741497"/>
                        <a:ext cx="368300" cy="482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90947378"/>
              </p:ext>
            </p:extLst>
          </p:nvPr>
        </p:nvGraphicFramePr>
        <p:xfrm>
          <a:off x="2586481" y="4100027"/>
          <a:ext cx="368300" cy="482600"/>
        </p:xfrm>
        <a:graphic>
          <a:graphicData uri="http://schemas.openxmlformats.org/presentationml/2006/ole">
            <mc:AlternateContent xmlns:mc="http://schemas.openxmlformats.org/markup-compatibility/2006">
              <mc:Choice xmlns:v="urn:schemas-microsoft-com:vml" Requires="v">
                <p:oleObj spid="_x0000_s191467" name="Equation" r:id="rId8" imgW="368300" imgH="482600" progId="Equation.DSMT4">
                  <p:embed/>
                </p:oleObj>
              </mc:Choice>
              <mc:Fallback>
                <p:oleObj name="Equation" r:id="rId8" imgW="368300" imgH="482600" progId="Equation.DSMT4">
                  <p:embed/>
                  <p:pic>
                    <p:nvPicPr>
                      <p:cNvPr id="0" name=""/>
                      <p:cNvPicPr/>
                      <p:nvPr/>
                    </p:nvPicPr>
                    <p:blipFill>
                      <a:blip r:embed="rId9"/>
                      <a:stretch>
                        <a:fillRect/>
                      </a:stretch>
                    </p:blipFill>
                    <p:spPr>
                      <a:xfrm>
                        <a:off x="2586481" y="4100027"/>
                        <a:ext cx="368300" cy="482600"/>
                      </a:xfrm>
                      <a:prstGeom prst="rect">
                        <a:avLst/>
                      </a:prstGeom>
                    </p:spPr>
                  </p:pic>
                </p:oleObj>
              </mc:Fallback>
            </mc:AlternateContent>
          </a:graphicData>
        </a:graphic>
      </p:graphicFrame>
      <p:pic>
        <p:nvPicPr>
          <p:cNvPr id="10" name="Picture 9" descr="10_16_Figure.jpg"/>
          <p:cNvPicPr>
            <a:picLocks noChangeAspect="1"/>
          </p:cNvPicPr>
          <p:nvPr/>
        </p:nvPicPr>
        <p:blipFill rotWithShape="1">
          <a:blip r:embed="rId10">
            <a:extLst>
              <a:ext uri="{28A0092B-C50C-407E-A947-70E740481C1C}">
                <a14:useLocalDpi xmlns:a14="http://schemas.microsoft.com/office/drawing/2010/main" val="0"/>
              </a:ext>
            </a:extLst>
          </a:blip>
          <a:srcRect b="3122"/>
          <a:stretch/>
        </p:blipFill>
        <p:spPr>
          <a:xfrm>
            <a:off x="2118822" y="4727623"/>
            <a:ext cx="3175869" cy="2130377"/>
          </a:xfrm>
          <a:prstGeom prst="rect">
            <a:avLst/>
          </a:prstGeom>
        </p:spPr>
      </p:pic>
    </p:spTree>
    <p:extLst>
      <p:ext uri="{BB962C8B-B14F-4D97-AF65-F5344CB8AC3E}">
        <p14:creationId xmlns:p14="http://schemas.microsoft.com/office/powerpoint/2010/main" val="30417930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5" name="Title 4"/>
          <p:cNvSpPr>
            <a:spLocks noGrp="1"/>
          </p:cNvSpPr>
          <p:nvPr>
            <p:ph type="title"/>
          </p:nvPr>
        </p:nvSpPr>
        <p:spPr>
          <a:xfrm>
            <a:off x="0" y="1170432"/>
            <a:ext cx="9144000" cy="553998"/>
          </a:xfrm>
        </p:spPr>
        <p:txBody>
          <a:bodyPr/>
          <a:lstStyle/>
          <a:p>
            <a:r>
              <a:rPr lang="en-US" dirty="0"/>
              <a:t>Example 10.2 Pulling a friend on a </a:t>
            </a:r>
            <a:r>
              <a:rPr lang="en-US" dirty="0" smtClean="0"/>
              <a:t>swing</a:t>
            </a:r>
            <a:endParaRPr lang="en-US" dirty="0"/>
          </a:p>
        </p:txBody>
      </p:sp>
      <p:sp>
        <p:nvSpPr>
          <p:cNvPr id="6" name="Content Placeholder 5"/>
          <p:cNvSpPr>
            <a:spLocks noGrp="1"/>
          </p:cNvSpPr>
          <p:nvPr>
            <p:ph idx="1"/>
          </p:nvPr>
        </p:nvSpPr>
        <p:spPr>
          <a:xfrm>
            <a:off x="0" y="1736615"/>
            <a:ext cx="5385964" cy="3461581"/>
          </a:xfrm>
        </p:spPr>
        <p:txBody>
          <a:bodyPr/>
          <a:lstStyle/>
          <a:p>
            <a:pPr marL="0" indent="0">
              <a:buNone/>
            </a:pPr>
            <a:r>
              <a:rPr lang="en-US" sz="2400" dirty="0" smtClean="0"/>
              <a:t>❶ This </a:t>
            </a:r>
            <a:r>
              <a:rPr lang="en-US" sz="2400" dirty="0"/>
              <a:t>latter </a:t>
            </a:r>
            <a:r>
              <a:rPr lang="en-US" sz="2400" dirty="0" smtClean="0"/>
              <a:t>force      is </a:t>
            </a:r>
            <a:r>
              <a:rPr lang="en-US" sz="2400" dirty="0"/>
              <a:t>exerted </a:t>
            </a:r>
            <a:r>
              <a:rPr lang="en-US" sz="2400" dirty="0" smtClean="0"/>
              <a:t>by the </a:t>
            </a:r>
            <a:r>
              <a:rPr lang="en-US" sz="2400" dirty="0"/>
              <a:t>suspension point via the chains of the swing and is thus directed along the chains. C</a:t>
            </a:r>
            <a:r>
              <a:rPr lang="en-US" sz="2400" dirty="0" smtClean="0"/>
              <a:t>hoose </a:t>
            </a:r>
            <a:r>
              <a:rPr lang="en-US" sz="2400" dirty="0"/>
              <a:t>a horizontal </a:t>
            </a:r>
            <a:r>
              <a:rPr lang="en-US" sz="2400" i="1" dirty="0"/>
              <a:t>x</a:t>
            </a:r>
            <a:r>
              <a:rPr lang="en-US" sz="2400" dirty="0"/>
              <a:t> axis and </a:t>
            </a:r>
            <a:r>
              <a:rPr lang="en-US" sz="2400" dirty="0" smtClean="0"/>
              <a:t>a </a:t>
            </a:r>
            <a:r>
              <a:rPr lang="en-US" sz="2400" dirty="0"/>
              <a:t>vertical </a:t>
            </a:r>
            <a:r>
              <a:rPr lang="en-US" sz="2400" i="1" dirty="0"/>
              <a:t>y</a:t>
            </a:r>
            <a:r>
              <a:rPr lang="en-US" sz="2400" dirty="0"/>
              <a:t> axis, so that two of the three forces lie along axes. Because your friend’s acceleration is zero, the vector sum of the forces must be zero.</a:t>
            </a:r>
          </a:p>
        </p:txBody>
      </p:sp>
      <p:graphicFrame>
        <p:nvGraphicFramePr>
          <p:cNvPr id="12" name="Object 11"/>
          <p:cNvGraphicFramePr>
            <a:graphicFrameLocks noChangeAspect="1"/>
          </p:cNvGraphicFramePr>
          <p:nvPr>
            <p:extLst>
              <p:ext uri="{D42A27DB-BD31-4B8C-83A1-F6EECF244321}">
                <p14:modId xmlns:p14="http://schemas.microsoft.com/office/powerpoint/2010/main" val="3832775211"/>
              </p:ext>
            </p:extLst>
          </p:nvPr>
        </p:nvGraphicFramePr>
        <p:xfrm>
          <a:off x="2463645" y="1771408"/>
          <a:ext cx="368300" cy="482600"/>
        </p:xfrm>
        <a:graphic>
          <a:graphicData uri="http://schemas.openxmlformats.org/presentationml/2006/ole">
            <mc:AlternateContent xmlns:mc="http://schemas.openxmlformats.org/markup-compatibility/2006">
              <mc:Choice xmlns:v="urn:schemas-microsoft-com:vml" Requires="v">
                <p:oleObj spid="_x0000_s34454" name="Equation" r:id="rId3" imgW="368300" imgH="482600" progId="Equation.DSMT4">
                  <p:embed/>
                </p:oleObj>
              </mc:Choice>
              <mc:Fallback>
                <p:oleObj name="Equation" r:id="rId3" imgW="368300" imgH="482600" progId="Equation.DSMT4">
                  <p:embed/>
                  <p:pic>
                    <p:nvPicPr>
                      <p:cNvPr id="0" name=""/>
                      <p:cNvPicPr/>
                      <p:nvPr/>
                    </p:nvPicPr>
                    <p:blipFill>
                      <a:blip r:embed="rId4"/>
                      <a:stretch>
                        <a:fillRect/>
                      </a:stretch>
                    </p:blipFill>
                    <p:spPr>
                      <a:xfrm>
                        <a:off x="2463645" y="1771408"/>
                        <a:ext cx="368300" cy="482600"/>
                      </a:xfrm>
                      <a:prstGeom prst="rect">
                        <a:avLst/>
                      </a:prstGeom>
                    </p:spPr>
                  </p:pic>
                </p:oleObj>
              </mc:Fallback>
            </mc:AlternateContent>
          </a:graphicData>
        </a:graphic>
      </p:graphicFrame>
      <p:pic>
        <p:nvPicPr>
          <p:cNvPr id="15" name="Picture 14" descr="10_17_Figure.jpg"/>
          <p:cNvPicPr>
            <a:picLocks noChangeAspect="1"/>
          </p:cNvPicPr>
          <p:nvPr/>
        </p:nvPicPr>
        <p:blipFill rotWithShape="1">
          <a:blip r:embed="rId5">
            <a:extLst>
              <a:ext uri="{28A0092B-C50C-407E-A947-70E740481C1C}">
                <a14:useLocalDpi xmlns:a14="http://schemas.microsoft.com/office/drawing/2010/main" val="0"/>
              </a:ext>
            </a:extLst>
          </a:blip>
          <a:srcRect b="2804"/>
          <a:stretch/>
        </p:blipFill>
        <p:spPr>
          <a:xfrm>
            <a:off x="5854508" y="1749336"/>
            <a:ext cx="3053440" cy="4892444"/>
          </a:xfrm>
          <a:prstGeom prst="rect">
            <a:avLst/>
          </a:prstGeom>
        </p:spPr>
      </p:pic>
      <p:pic>
        <p:nvPicPr>
          <p:cNvPr id="8" name="Picture 7" descr="10_16_Figure.jpg"/>
          <p:cNvPicPr>
            <a:picLocks noChangeAspect="1"/>
          </p:cNvPicPr>
          <p:nvPr/>
        </p:nvPicPr>
        <p:blipFill rotWithShape="1">
          <a:blip r:embed="rId6">
            <a:extLst>
              <a:ext uri="{28A0092B-C50C-407E-A947-70E740481C1C}">
                <a14:useLocalDpi xmlns:a14="http://schemas.microsoft.com/office/drawing/2010/main" val="0"/>
              </a:ext>
            </a:extLst>
          </a:blip>
          <a:srcRect b="3122"/>
          <a:stretch/>
        </p:blipFill>
        <p:spPr>
          <a:xfrm>
            <a:off x="3051316" y="4727623"/>
            <a:ext cx="3175869" cy="2130377"/>
          </a:xfrm>
          <a:prstGeom prst="rect">
            <a:avLst/>
          </a:prstGeom>
        </p:spPr>
      </p:pic>
      <p:cxnSp>
        <p:nvCxnSpPr>
          <p:cNvPr id="4" name="Straight Arrow Connector 3"/>
          <p:cNvCxnSpPr/>
          <p:nvPr/>
        </p:nvCxnSpPr>
        <p:spPr bwMode="auto">
          <a:xfrm flipH="1" flipV="1">
            <a:off x="5044353" y="3685426"/>
            <a:ext cx="26644" cy="1163351"/>
          </a:xfrm>
          <a:prstGeom prst="straightConnector1">
            <a:avLst/>
          </a:prstGeom>
          <a:solidFill>
            <a:schemeClr val="accent1"/>
          </a:solidFill>
          <a:ln w="9525" cap="flat" cmpd="sng" algn="ctr">
            <a:solidFill>
              <a:schemeClr val="tx1"/>
            </a:solidFill>
            <a:prstDash val="lgDash"/>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V="1">
            <a:off x="5062115" y="3756470"/>
            <a:ext cx="532854" cy="11100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5018570" y="4130633"/>
            <a:ext cx="339331" cy="400110"/>
          </a:xfrm>
          <a:prstGeom prst="rect">
            <a:avLst/>
          </a:prstGeom>
        </p:spPr>
        <p:txBody>
          <a:bodyPr wrap="none">
            <a:spAutoFit/>
          </a:bodyPr>
          <a:lstStyle/>
          <a:p>
            <a:r>
              <a:rPr lang="el-GR" sz="2000" i="1" dirty="0"/>
              <a:t>θ</a:t>
            </a:r>
            <a:endParaRPr lang="en-US" sz="2000" dirty="0"/>
          </a:p>
        </p:txBody>
      </p:sp>
      <p:sp>
        <p:nvSpPr>
          <p:cNvPr id="14" name="Arc 13"/>
          <p:cNvSpPr/>
          <p:nvPr/>
        </p:nvSpPr>
        <p:spPr bwMode="auto">
          <a:xfrm>
            <a:off x="4662474" y="3960722"/>
            <a:ext cx="754877" cy="648280"/>
          </a:xfrm>
          <a:prstGeom prst="arc">
            <a:avLst>
              <a:gd name="adj1" fmla="val 16200000"/>
              <a:gd name="adj2" fmla="val 20212984"/>
            </a:avLst>
          </a:prstGeom>
          <a:noFill/>
          <a:ln w="9525" cap="flat" cmpd="sng" algn="ctr">
            <a:solidFill>
              <a:schemeClr val="tx1"/>
            </a:solidFill>
            <a:prstDash val="solid"/>
            <a:round/>
            <a:headEnd type="none" w="med" len="med"/>
            <a:tailEnd type="arrow"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34676537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18_Figure.jpg"/>
          <p:cNvPicPr>
            <a:picLocks noChangeAspect="1"/>
          </p:cNvPicPr>
          <p:nvPr/>
        </p:nvPicPr>
        <p:blipFill rotWithShape="1">
          <a:blip r:embed="rId3">
            <a:extLst>
              <a:ext uri="{28A0092B-C50C-407E-A947-70E740481C1C}">
                <a14:useLocalDpi xmlns:a14="http://schemas.microsoft.com/office/drawing/2010/main" val="0"/>
              </a:ext>
            </a:extLst>
          </a:blip>
          <a:srcRect t="9855" r="51691" b="2883"/>
          <a:stretch/>
        </p:blipFill>
        <p:spPr>
          <a:xfrm>
            <a:off x="6136531" y="1827652"/>
            <a:ext cx="3007469" cy="4073447"/>
          </a:xfrm>
          <a:prstGeom prst="rect">
            <a:avLst/>
          </a:prstGeom>
        </p:spPr>
      </p:pic>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a:xfrm>
            <a:off x="0" y="1170432"/>
            <a:ext cx="9144000" cy="553998"/>
          </a:xfrm>
        </p:spPr>
        <p:txBody>
          <a:bodyPr/>
          <a:lstStyle/>
          <a:p>
            <a:r>
              <a:rPr lang="en-US" dirty="0" smtClean="0"/>
              <a:t>Example 10.2 Pulling a friend on a swing</a:t>
            </a:r>
            <a:endParaRPr lang="en-US" dirty="0"/>
          </a:p>
        </p:txBody>
      </p:sp>
      <p:sp>
        <p:nvSpPr>
          <p:cNvPr id="6" name="Content Placeholder 5"/>
          <p:cNvSpPr>
            <a:spLocks noGrp="1"/>
          </p:cNvSpPr>
          <p:nvPr>
            <p:ph idx="1"/>
          </p:nvPr>
        </p:nvSpPr>
        <p:spPr>
          <a:xfrm>
            <a:off x="399645" y="2554786"/>
            <a:ext cx="5062114" cy="2897868"/>
          </a:xfrm>
        </p:spPr>
        <p:txBody>
          <a:bodyPr/>
          <a:lstStyle/>
          <a:p>
            <a:pPr marL="0" indent="0">
              <a:buNone/>
            </a:pPr>
            <a:r>
              <a:rPr lang="en-US" sz="2200" dirty="0"/>
              <a:t>❸ </a:t>
            </a:r>
            <a:r>
              <a:rPr lang="en-US" sz="2200" dirty="0" smtClean="0"/>
              <a:t>EXECUTE PLAN </a:t>
            </a:r>
            <a:r>
              <a:rPr lang="en-US" sz="2200" dirty="0"/>
              <a:t>(</a:t>
            </a:r>
            <a:r>
              <a:rPr lang="en-US" sz="2200" i="1" dirty="0"/>
              <a:t>a</a:t>
            </a:r>
            <a:r>
              <a:rPr lang="en-US" sz="2200" dirty="0"/>
              <a:t>) </a:t>
            </a:r>
            <a:r>
              <a:rPr lang="en-US" sz="2200" dirty="0" smtClean="0"/>
              <a:t>Decompose       into </a:t>
            </a:r>
            <a:r>
              <a:rPr lang="en-US" sz="2200" i="1" dirty="0"/>
              <a:t>x</a:t>
            </a:r>
            <a:r>
              <a:rPr lang="en-US" sz="2200" dirty="0"/>
              <a:t> and </a:t>
            </a:r>
            <a:r>
              <a:rPr lang="en-US" sz="2200" i="1" dirty="0"/>
              <a:t>y</a:t>
            </a:r>
            <a:r>
              <a:rPr lang="en-US" sz="2200" dirty="0"/>
              <a:t> </a:t>
            </a:r>
            <a:r>
              <a:rPr lang="en-US" sz="2200" dirty="0" smtClean="0"/>
              <a:t>components. The </a:t>
            </a:r>
            <a:r>
              <a:rPr lang="en-US" sz="2200" dirty="0"/>
              <a:t>forces must add to zero </a:t>
            </a:r>
            <a:r>
              <a:rPr lang="en-US" sz="2200" dirty="0" smtClean="0"/>
              <a:t>along </a:t>
            </a:r>
            <a:r>
              <a:rPr lang="en-US" sz="2200" dirty="0"/>
              <a:t>both </a:t>
            </a:r>
            <a:r>
              <a:rPr lang="en-US" sz="2200" dirty="0" smtClean="0"/>
              <a:t>axes. Therefore,          must </a:t>
            </a:r>
            <a:r>
              <a:rPr lang="en-US" sz="2200" dirty="0"/>
              <a:t>be equal in magnitude </a:t>
            </a:r>
            <a:r>
              <a:rPr lang="en-US" sz="2200" dirty="0" smtClean="0"/>
              <a:t>to        the </a:t>
            </a:r>
            <a:r>
              <a:rPr lang="en-US" sz="2200" dirty="0"/>
              <a:t>downward force of gravity. Likewise, </a:t>
            </a:r>
            <a:r>
              <a:rPr lang="en-US" sz="2200" dirty="0" smtClean="0"/>
              <a:t>       must </a:t>
            </a:r>
            <a:r>
              <a:rPr lang="en-US" sz="2200" dirty="0"/>
              <a:t>be equal in magnitude </a:t>
            </a:r>
            <a:r>
              <a:rPr lang="en-US" sz="2200" dirty="0" smtClean="0"/>
              <a:t>to       the </a:t>
            </a:r>
            <a:r>
              <a:rPr lang="en-US" sz="2200" dirty="0"/>
              <a:t>horizontal force the rope exerts on your friend.</a:t>
            </a:r>
          </a:p>
        </p:txBody>
      </p:sp>
      <p:grpSp>
        <p:nvGrpSpPr>
          <p:cNvPr id="4" name="Group 3"/>
          <p:cNvGrpSpPr/>
          <p:nvPr/>
        </p:nvGrpSpPr>
        <p:grpSpPr>
          <a:xfrm>
            <a:off x="3900088" y="2573420"/>
            <a:ext cx="1460648" cy="2142748"/>
            <a:chOff x="3500444" y="2031707"/>
            <a:chExt cx="1460648" cy="2142748"/>
          </a:xfrm>
        </p:grpSpPr>
        <p:graphicFrame>
          <p:nvGraphicFramePr>
            <p:cNvPr id="12" name="Object 11"/>
            <p:cNvGraphicFramePr>
              <a:graphicFrameLocks noChangeAspect="1"/>
            </p:cNvGraphicFramePr>
            <p:nvPr>
              <p:extLst>
                <p:ext uri="{D42A27DB-BD31-4B8C-83A1-F6EECF244321}">
                  <p14:modId xmlns:p14="http://schemas.microsoft.com/office/powerpoint/2010/main" val="1689288678"/>
                </p:ext>
              </p:extLst>
            </p:nvPr>
          </p:nvGraphicFramePr>
          <p:xfrm>
            <a:off x="4334913" y="2031707"/>
            <a:ext cx="342900" cy="457200"/>
          </p:xfrm>
          <a:graphic>
            <a:graphicData uri="http://schemas.openxmlformats.org/presentationml/2006/ole">
              <mc:AlternateContent xmlns:mc="http://schemas.openxmlformats.org/markup-compatibility/2006">
                <mc:Choice xmlns:v="urn:schemas-microsoft-com:vml" Requires="v">
                  <p:oleObj spid="_x0000_s676092" name="Equation" r:id="rId4" imgW="342900" imgH="457200" progId="Equation.DSMT4">
                    <p:embed/>
                  </p:oleObj>
                </mc:Choice>
                <mc:Fallback>
                  <p:oleObj name="Equation" r:id="rId4" imgW="342900" imgH="457200" progId="Equation.DSMT4">
                    <p:embed/>
                    <p:pic>
                      <p:nvPicPr>
                        <p:cNvPr id="0" name=""/>
                        <p:cNvPicPr/>
                        <p:nvPr/>
                      </p:nvPicPr>
                      <p:blipFill>
                        <a:blip r:embed="rId5"/>
                        <a:stretch>
                          <a:fillRect/>
                        </a:stretch>
                      </p:blipFill>
                      <p:spPr>
                        <a:xfrm>
                          <a:off x="4334913" y="2031707"/>
                          <a:ext cx="342900"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480607"/>
                </p:ext>
              </p:extLst>
            </p:nvPr>
          </p:nvGraphicFramePr>
          <p:xfrm>
            <a:off x="4491192" y="2699556"/>
            <a:ext cx="469900" cy="457200"/>
          </p:xfrm>
          <a:graphic>
            <a:graphicData uri="http://schemas.openxmlformats.org/presentationml/2006/ole">
              <mc:AlternateContent xmlns:mc="http://schemas.openxmlformats.org/markup-compatibility/2006">
                <mc:Choice xmlns:v="urn:schemas-microsoft-com:vml" Requires="v">
                  <p:oleObj spid="_x0000_s676093" name="Equation" r:id="rId6" imgW="469900" imgH="457200" progId="Equation.DSMT4">
                    <p:embed/>
                  </p:oleObj>
                </mc:Choice>
                <mc:Fallback>
                  <p:oleObj name="Equation" r:id="rId6" imgW="469900" imgH="457200" progId="Equation.DSMT4">
                    <p:embed/>
                    <p:pic>
                      <p:nvPicPr>
                        <p:cNvPr id="0" name=""/>
                        <p:cNvPicPr/>
                        <p:nvPr/>
                      </p:nvPicPr>
                      <p:blipFill>
                        <a:blip r:embed="rId7"/>
                        <a:stretch>
                          <a:fillRect/>
                        </a:stretch>
                      </p:blipFill>
                      <p:spPr>
                        <a:xfrm>
                          <a:off x="4491192" y="2699556"/>
                          <a:ext cx="469900"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8981948"/>
                </p:ext>
              </p:extLst>
            </p:nvPr>
          </p:nvGraphicFramePr>
          <p:xfrm>
            <a:off x="3510273" y="3038444"/>
            <a:ext cx="469900" cy="457200"/>
          </p:xfrm>
          <a:graphic>
            <a:graphicData uri="http://schemas.openxmlformats.org/presentationml/2006/ole">
              <mc:AlternateContent xmlns:mc="http://schemas.openxmlformats.org/markup-compatibility/2006">
                <mc:Choice xmlns:v="urn:schemas-microsoft-com:vml" Requires="v">
                  <p:oleObj spid="_x0000_s676094" name="Equation" r:id="rId8" imgW="469900" imgH="457200" progId="Equation.3">
                    <p:embed/>
                  </p:oleObj>
                </mc:Choice>
                <mc:Fallback>
                  <p:oleObj name="Equation" r:id="rId8" imgW="469900" imgH="457200" progId="Equation.3">
                    <p:embed/>
                    <p:pic>
                      <p:nvPicPr>
                        <p:cNvPr id="0" name=""/>
                        <p:cNvPicPr/>
                        <p:nvPr/>
                      </p:nvPicPr>
                      <p:blipFill>
                        <a:blip r:embed="rId9"/>
                        <a:stretch>
                          <a:fillRect/>
                        </a:stretch>
                      </p:blipFill>
                      <p:spPr>
                        <a:xfrm>
                          <a:off x="3510273" y="3038444"/>
                          <a:ext cx="4699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23146757"/>
                </p:ext>
              </p:extLst>
            </p:nvPr>
          </p:nvGraphicFramePr>
          <p:xfrm>
            <a:off x="4375733" y="3314053"/>
            <a:ext cx="469900" cy="457200"/>
          </p:xfrm>
          <a:graphic>
            <a:graphicData uri="http://schemas.openxmlformats.org/presentationml/2006/ole">
              <mc:AlternateContent xmlns:mc="http://schemas.openxmlformats.org/markup-compatibility/2006">
                <mc:Choice xmlns:v="urn:schemas-microsoft-com:vml" Requires="v">
                  <p:oleObj spid="_x0000_s676095" name="Equation" r:id="rId10" imgW="469900" imgH="457200" progId="Equation.DSMT4">
                    <p:embed/>
                  </p:oleObj>
                </mc:Choice>
                <mc:Fallback>
                  <p:oleObj name="Equation" r:id="rId10" imgW="469900" imgH="457200" progId="Equation.DSMT4">
                    <p:embed/>
                    <p:pic>
                      <p:nvPicPr>
                        <p:cNvPr id="0" name=""/>
                        <p:cNvPicPr/>
                        <p:nvPr/>
                      </p:nvPicPr>
                      <p:blipFill>
                        <a:blip r:embed="rId11"/>
                        <a:stretch>
                          <a:fillRect/>
                        </a:stretch>
                      </p:blipFill>
                      <p:spPr>
                        <a:xfrm>
                          <a:off x="4375733" y="3314053"/>
                          <a:ext cx="46990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8596922"/>
                </p:ext>
              </p:extLst>
            </p:nvPr>
          </p:nvGraphicFramePr>
          <p:xfrm>
            <a:off x="3500444" y="3717255"/>
            <a:ext cx="431800" cy="457200"/>
          </p:xfrm>
          <a:graphic>
            <a:graphicData uri="http://schemas.openxmlformats.org/presentationml/2006/ole">
              <mc:AlternateContent xmlns:mc="http://schemas.openxmlformats.org/markup-compatibility/2006">
                <mc:Choice xmlns:v="urn:schemas-microsoft-com:vml" Requires="v">
                  <p:oleObj spid="_x0000_s676096" name="Equation" r:id="rId12" imgW="431800" imgH="457200" progId="Equation.DSMT4">
                    <p:embed/>
                  </p:oleObj>
                </mc:Choice>
                <mc:Fallback>
                  <p:oleObj name="Equation" r:id="rId12" imgW="431800" imgH="457200" progId="Equation.DSMT4">
                    <p:embed/>
                    <p:pic>
                      <p:nvPicPr>
                        <p:cNvPr id="0" name=""/>
                        <p:cNvPicPr/>
                        <p:nvPr/>
                      </p:nvPicPr>
                      <p:blipFill>
                        <a:blip r:embed="rId13"/>
                        <a:stretch>
                          <a:fillRect/>
                        </a:stretch>
                      </p:blipFill>
                      <p:spPr>
                        <a:xfrm>
                          <a:off x="3500444" y="3717255"/>
                          <a:ext cx="431800" cy="457200"/>
                        </a:xfrm>
                        <a:prstGeom prst="rect">
                          <a:avLst/>
                        </a:prstGeom>
                      </p:spPr>
                    </p:pic>
                  </p:oleObj>
                </mc:Fallback>
              </mc:AlternateContent>
            </a:graphicData>
          </a:graphic>
        </p:graphicFrame>
      </p:grpSp>
      <p:grpSp>
        <p:nvGrpSpPr>
          <p:cNvPr id="18" name="Group 17"/>
          <p:cNvGrpSpPr/>
          <p:nvPr/>
        </p:nvGrpSpPr>
        <p:grpSpPr>
          <a:xfrm>
            <a:off x="4188072" y="4875417"/>
            <a:ext cx="2126251" cy="1902656"/>
            <a:chOff x="3051316" y="3685427"/>
            <a:chExt cx="3175869" cy="3172573"/>
          </a:xfrm>
        </p:grpSpPr>
        <p:pic>
          <p:nvPicPr>
            <p:cNvPr id="13" name="Picture 12" descr="10_16_Figure.jpg"/>
            <p:cNvPicPr>
              <a:picLocks noChangeAspect="1"/>
            </p:cNvPicPr>
            <p:nvPr/>
          </p:nvPicPr>
          <p:blipFill rotWithShape="1">
            <a:blip r:embed="rId14">
              <a:extLst>
                <a:ext uri="{28A0092B-C50C-407E-A947-70E740481C1C}">
                  <a14:useLocalDpi xmlns:a14="http://schemas.microsoft.com/office/drawing/2010/main" val="0"/>
                </a:ext>
              </a:extLst>
            </a:blip>
            <a:srcRect b="3122"/>
            <a:stretch/>
          </p:blipFill>
          <p:spPr>
            <a:xfrm>
              <a:off x="3051316" y="4727623"/>
              <a:ext cx="3175869" cy="2130377"/>
            </a:xfrm>
            <a:prstGeom prst="rect">
              <a:avLst/>
            </a:prstGeom>
          </p:spPr>
        </p:pic>
        <p:cxnSp>
          <p:nvCxnSpPr>
            <p:cNvPr id="14" name="Straight Arrow Connector 13"/>
            <p:cNvCxnSpPr/>
            <p:nvPr/>
          </p:nvCxnSpPr>
          <p:spPr bwMode="auto">
            <a:xfrm flipH="1" flipV="1">
              <a:off x="5044352" y="3685427"/>
              <a:ext cx="26644" cy="1163351"/>
            </a:xfrm>
            <a:prstGeom prst="straightConnector1">
              <a:avLst/>
            </a:prstGeom>
            <a:solidFill>
              <a:schemeClr val="accent1"/>
            </a:solidFill>
            <a:ln w="9525" cap="flat" cmpd="sng" algn="ctr">
              <a:solidFill>
                <a:schemeClr val="tx1"/>
              </a:solidFill>
              <a:prstDash val="lgDash"/>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V="1">
              <a:off x="5062115" y="3756470"/>
              <a:ext cx="532854" cy="11100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p:cNvSpPr/>
            <p:nvPr/>
          </p:nvSpPr>
          <p:spPr>
            <a:xfrm>
              <a:off x="4938978" y="3908511"/>
              <a:ext cx="483624" cy="615841"/>
            </a:xfrm>
            <a:prstGeom prst="rect">
              <a:avLst/>
            </a:prstGeom>
          </p:spPr>
          <p:txBody>
            <a:bodyPr wrap="none">
              <a:spAutoFit/>
            </a:bodyPr>
            <a:lstStyle/>
            <a:p>
              <a:r>
                <a:rPr lang="el-GR" sz="1800" i="1" dirty="0"/>
                <a:t>θ</a:t>
              </a:r>
              <a:endParaRPr lang="en-US" sz="1800" dirty="0"/>
            </a:p>
          </p:txBody>
        </p:sp>
        <p:sp>
          <p:nvSpPr>
            <p:cNvPr id="17" name="Arc 16"/>
            <p:cNvSpPr/>
            <p:nvPr/>
          </p:nvSpPr>
          <p:spPr bwMode="auto">
            <a:xfrm>
              <a:off x="4662474" y="3960722"/>
              <a:ext cx="754877" cy="648280"/>
            </a:xfrm>
            <a:prstGeom prst="arc">
              <a:avLst>
                <a:gd name="adj1" fmla="val 16200000"/>
                <a:gd name="adj2" fmla="val 20212984"/>
              </a:avLst>
            </a:prstGeom>
            <a:noFill/>
            <a:ln w="9525" cap="flat" cmpd="sng" algn="ctr">
              <a:solidFill>
                <a:schemeClr val="tx1"/>
              </a:solidFill>
              <a:prstDash val="solid"/>
              <a:round/>
              <a:headEnd type="none" w="med" len="med"/>
              <a:tailEnd type="arrow"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Tree>
    <p:extLst>
      <p:ext uri="{BB962C8B-B14F-4D97-AF65-F5344CB8AC3E}">
        <p14:creationId xmlns:p14="http://schemas.microsoft.com/office/powerpoint/2010/main" val="31543163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a:xfrm>
            <a:off x="0" y="1170432"/>
            <a:ext cx="9144000" cy="553998"/>
          </a:xfrm>
        </p:spPr>
        <p:txBody>
          <a:bodyPr/>
          <a:lstStyle/>
          <a:p>
            <a:r>
              <a:rPr lang="en-US" dirty="0" smtClean="0"/>
              <a:t>Example 10.2 Pulling a friend on a swing</a:t>
            </a:r>
            <a:endParaRPr lang="en-US" dirty="0"/>
          </a:p>
        </p:txBody>
      </p:sp>
      <p:sp>
        <p:nvSpPr>
          <p:cNvPr id="6" name="Content Placeholder 5"/>
          <p:cNvSpPr>
            <a:spLocks noGrp="1"/>
          </p:cNvSpPr>
          <p:nvPr>
            <p:ph idx="1"/>
          </p:nvPr>
        </p:nvSpPr>
        <p:spPr>
          <a:xfrm>
            <a:off x="168737" y="2368295"/>
            <a:ext cx="3920387" cy="4233672"/>
          </a:xfrm>
        </p:spPr>
        <p:txBody>
          <a:bodyPr/>
          <a:lstStyle/>
          <a:p>
            <a:pPr marL="0" indent="0">
              <a:buNone/>
            </a:pPr>
            <a:r>
              <a:rPr lang="en-US" sz="2200" dirty="0"/>
              <a:t>❸ </a:t>
            </a:r>
            <a:r>
              <a:rPr lang="en-US" sz="2200" dirty="0" smtClean="0"/>
              <a:t>EXECUTE </a:t>
            </a:r>
            <a:r>
              <a:rPr lang="en-US" sz="2200" dirty="0"/>
              <a:t>PLAN Next, </a:t>
            </a:r>
            <a:r>
              <a:rPr lang="en-US" sz="2200" dirty="0" smtClean="0"/>
              <a:t> </a:t>
            </a:r>
            <a:r>
              <a:rPr lang="en-US" sz="2200" dirty="0"/>
              <a:t>draw a second free-body diagram for a larger angle </a:t>
            </a:r>
            <a:r>
              <a:rPr lang="el-GR" sz="2200" i="1" dirty="0" smtClean="0"/>
              <a:t>θ</a:t>
            </a:r>
            <a:r>
              <a:rPr lang="en-US" sz="2200" dirty="0" smtClean="0"/>
              <a:t>. </a:t>
            </a:r>
            <a:r>
              <a:rPr lang="en-US" sz="2200" dirty="0"/>
              <a:t>As </a:t>
            </a:r>
            <a:r>
              <a:rPr lang="el-GR" sz="2200" i="1" dirty="0"/>
              <a:t>θ</a:t>
            </a:r>
            <a:r>
              <a:rPr lang="en-US" sz="2200" dirty="0" smtClean="0"/>
              <a:t> increases,        must </a:t>
            </a:r>
            <a:r>
              <a:rPr lang="en-US" sz="2200" dirty="0"/>
              <a:t>remain equal in magnitude to </a:t>
            </a:r>
            <a:r>
              <a:rPr lang="en-US" sz="2200" dirty="0" smtClean="0"/>
              <a:t>      (</a:t>
            </a:r>
            <a:r>
              <a:rPr lang="en-US" sz="2200" dirty="0"/>
              <a:t>otherwise your friend would accelerate vertically)</a:t>
            </a:r>
            <a:r>
              <a:rPr lang="en-US" sz="2200" dirty="0" smtClean="0"/>
              <a:t>. Increasing </a:t>
            </a:r>
            <a:r>
              <a:rPr lang="el-GR" sz="2200" i="1" dirty="0"/>
              <a:t>θ</a:t>
            </a:r>
            <a:r>
              <a:rPr lang="en-US" sz="2200" dirty="0" smtClean="0"/>
              <a:t> </a:t>
            </a:r>
            <a:r>
              <a:rPr lang="en-US" sz="2200" dirty="0"/>
              <a:t>while keeping </a:t>
            </a:r>
            <a:r>
              <a:rPr lang="en-US" sz="2200" dirty="0" smtClean="0"/>
              <a:t>      constant </a:t>
            </a:r>
            <a:r>
              <a:rPr lang="en-US" sz="2200" dirty="0"/>
              <a:t>requires the magnitude of </a:t>
            </a:r>
            <a:r>
              <a:rPr lang="en-US" sz="2200" dirty="0" smtClean="0"/>
              <a:t>       to </a:t>
            </a:r>
            <a:r>
              <a:rPr lang="en-US" sz="2200" dirty="0"/>
              <a:t>increase.</a:t>
            </a:r>
          </a:p>
        </p:txBody>
      </p:sp>
      <p:graphicFrame>
        <p:nvGraphicFramePr>
          <p:cNvPr id="8" name="Object 7"/>
          <p:cNvGraphicFramePr>
            <a:graphicFrameLocks noChangeAspect="1"/>
          </p:cNvGraphicFramePr>
          <p:nvPr>
            <p:extLst>
              <p:ext uri="{D42A27DB-BD31-4B8C-83A1-F6EECF244321}">
                <p14:modId xmlns:p14="http://schemas.microsoft.com/office/powerpoint/2010/main" val="1163073064"/>
              </p:ext>
            </p:extLst>
          </p:nvPr>
        </p:nvGraphicFramePr>
        <p:xfrm>
          <a:off x="1357435" y="3384270"/>
          <a:ext cx="469900" cy="457200"/>
        </p:xfrm>
        <a:graphic>
          <a:graphicData uri="http://schemas.openxmlformats.org/presentationml/2006/ole">
            <mc:AlternateContent xmlns:mc="http://schemas.openxmlformats.org/markup-compatibility/2006">
              <mc:Choice xmlns:v="urn:schemas-microsoft-com:vml" Requires="v">
                <p:oleObj spid="_x0000_s548451" name="Equation" r:id="rId3" imgW="469900" imgH="457200" progId="Equation.DSMT4">
                  <p:embed/>
                </p:oleObj>
              </mc:Choice>
              <mc:Fallback>
                <p:oleObj name="Equation" r:id="rId3" imgW="469900" imgH="457200" progId="Equation.DSMT4">
                  <p:embed/>
                  <p:pic>
                    <p:nvPicPr>
                      <p:cNvPr id="0" name=""/>
                      <p:cNvPicPr/>
                      <p:nvPr/>
                    </p:nvPicPr>
                    <p:blipFill>
                      <a:blip r:embed="rId4"/>
                      <a:stretch>
                        <a:fillRect/>
                      </a:stretch>
                    </p:blipFill>
                    <p:spPr>
                      <a:xfrm>
                        <a:off x="1357435" y="3384270"/>
                        <a:ext cx="469900"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63779667"/>
              </p:ext>
            </p:extLst>
          </p:nvPr>
        </p:nvGraphicFramePr>
        <p:xfrm>
          <a:off x="2058564" y="3701279"/>
          <a:ext cx="393700" cy="457200"/>
        </p:xfrm>
        <a:graphic>
          <a:graphicData uri="http://schemas.openxmlformats.org/presentationml/2006/ole">
            <mc:AlternateContent xmlns:mc="http://schemas.openxmlformats.org/markup-compatibility/2006">
              <mc:Choice xmlns:v="urn:schemas-microsoft-com:vml" Requires="v">
                <p:oleObj spid="_x0000_s548452" name="Equation" r:id="rId5" imgW="393700" imgH="457200" progId="Equation.DSMT4">
                  <p:embed/>
                </p:oleObj>
              </mc:Choice>
              <mc:Fallback>
                <p:oleObj name="Equation" r:id="rId5" imgW="393700" imgH="457200" progId="Equation.DSMT4">
                  <p:embed/>
                  <p:pic>
                    <p:nvPicPr>
                      <p:cNvPr id="0" name=""/>
                      <p:cNvPicPr/>
                      <p:nvPr/>
                    </p:nvPicPr>
                    <p:blipFill>
                      <a:blip r:embed="rId6"/>
                      <a:stretch>
                        <a:fillRect/>
                      </a:stretch>
                    </p:blipFill>
                    <p:spPr>
                      <a:xfrm>
                        <a:off x="2058564" y="3701279"/>
                        <a:ext cx="393700"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37585472"/>
              </p:ext>
            </p:extLst>
          </p:nvPr>
        </p:nvGraphicFramePr>
        <p:xfrm>
          <a:off x="1185666" y="4732984"/>
          <a:ext cx="469900" cy="457200"/>
        </p:xfrm>
        <a:graphic>
          <a:graphicData uri="http://schemas.openxmlformats.org/presentationml/2006/ole">
            <mc:AlternateContent xmlns:mc="http://schemas.openxmlformats.org/markup-compatibility/2006">
              <mc:Choice xmlns:v="urn:schemas-microsoft-com:vml" Requires="v">
                <p:oleObj spid="_x0000_s548453" name="Equation" r:id="rId7" imgW="469900" imgH="457200" progId="Equation.DSMT4">
                  <p:embed/>
                </p:oleObj>
              </mc:Choice>
              <mc:Fallback>
                <p:oleObj name="Equation" r:id="rId7" imgW="469900" imgH="457200" progId="Equation.DSMT4">
                  <p:embed/>
                  <p:pic>
                    <p:nvPicPr>
                      <p:cNvPr id="0" name=""/>
                      <p:cNvPicPr/>
                      <p:nvPr/>
                    </p:nvPicPr>
                    <p:blipFill>
                      <a:blip r:embed="rId4"/>
                      <a:stretch>
                        <a:fillRect/>
                      </a:stretch>
                    </p:blipFill>
                    <p:spPr>
                      <a:xfrm>
                        <a:off x="1185666" y="4732984"/>
                        <a:ext cx="4699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118177350"/>
              </p:ext>
            </p:extLst>
          </p:nvPr>
        </p:nvGraphicFramePr>
        <p:xfrm>
          <a:off x="1830864" y="5076777"/>
          <a:ext cx="342900" cy="457200"/>
        </p:xfrm>
        <a:graphic>
          <a:graphicData uri="http://schemas.openxmlformats.org/presentationml/2006/ole">
            <mc:AlternateContent xmlns:mc="http://schemas.openxmlformats.org/markup-compatibility/2006">
              <mc:Choice xmlns:v="urn:schemas-microsoft-com:vml" Requires="v">
                <p:oleObj spid="_x0000_s548454" name="Equation" r:id="rId8" imgW="342900" imgH="457200" progId="Equation.3">
                  <p:embed/>
                </p:oleObj>
              </mc:Choice>
              <mc:Fallback>
                <p:oleObj name="Equation" r:id="rId8" imgW="342900" imgH="457200" progId="Equation.3">
                  <p:embed/>
                  <p:pic>
                    <p:nvPicPr>
                      <p:cNvPr id="0" name=""/>
                      <p:cNvPicPr/>
                      <p:nvPr/>
                    </p:nvPicPr>
                    <p:blipFill>
                      <a:blip r:embed="rId9"/>
                      <a:stretch>
                        <a:fillRect/>
                      </a:stretch>
                    </p:blipFill>
                    <p:spPr>
                      <a:xfrm>
                        <a:off x="1830864" y="5076777"/>
                        <a:ext cx="342900" cy="457200"/>
                      </a:xfrm>
                      <a:prstGeom prst="rect">
                        <a:avLst/>
                      </a:prstGeom>
                    </p:spPr>
                  </p:pic>
                </p:oleObj>
              </mc:Fallback>
            </mc:AlternateContent>
          </a:graphicData>
        </a:graphic>
      </p:graphicFrame>
      <p:pic>
        <p:nvPicPr>
          <p:cNvPr id="15" name="Picture 14" descr="10_18_Figure.jpg"/>
          <p:cNvPicPr>
            <a:picLocks noChangeAspect="1"/>
          </p:cNvPicPr>
          <p:nvPr/>
        </p:nvPicPr>
        <p:blipFill rotWithShape="1">
          <a:blip r:embed="rId10">
            <a:extLst>
              <a:ext uri="{28A0092B-C50C-407E-A947-70E740481C1C}">
                <a14:useLocalDpi xmlns:a14="http://schemas.microsoft.com/office/drawing/2010/main" val="0"/>
              </a:ext>
            </a:extLst>
          </a:blip>
          <a:srcRect b="2883"/>
          <a:stretch/>
        </p:blipFill>
        <p:spPr>
          <a:xfrm>
            <a:off x="4134584" y="2449197"/>
            <a:ext cx="4971170" cy="3620040"/>
          </a:xfrm>
          <a:prstGeom prst="rect">
            <a:avLst/>
          </a:prstGeom>
        </p:spPr>
      </p:pic>
    </p:spTree>
    <p:extLst>
      <p:ext uri="{BB962C8B-B14F-4D97-AF65-F5344CB8AC3E}">
        <p14:creationId xmlns:p14="http://schemas.microsoft.com/office/powerpoint/2010/main" val="8603113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0_18_Figure.jpg"/>
          <p:cNvPicPr>
            <a:picLocks noChangeAspect="1"/>
          </p:cNvPicPr>
          <p:nvPr/>
        </p:nvPicPr>
        <p:blipFill rotWithShape="1">
          <a:blip r:embed="rId3">
            <a:extLst>
              <a:ext uri="{28A0092B-C50C-407E-A947-70E740481C1C}">
                <a14:useLocalDpi xmlns:a14="http://schemas.microsoft.com/office/drawing/2010/main" val="0"/>
              </a:ext>
            </a:extLst>
          </a:blip>
          <a:srcRect b="2883"/>
          <a:stretch/>
        </p:blipFill>
        <p:spPr>
          <a:xfrm>
            <a:off x="3602556" y="2680877"/>
            <a:ext cx="5046768" cy="3675088"/>
          </a:xfrm>
          <a:prstGeom prst="rect">
            <a:avLst/>
          </a:prstGeom>
        </p:spPr>
      </p:pic>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a:xfrm>
            <a:off x="0" y="1170432"/>
            <a:ext cx="9144000" cy="553998"/>
          </a:xfrm>
        </p:spPr>
        <p:txBody>
          <a:bodyPr/>
          <a:lstStyle/>
          <a:p>
            <a:r>
              <a:rPr lang="en-US" dirty="0" smtClean="0"/>
              <a:t>Example 10.2 Pulling a friend on a swing</a:t>
            </a:r>
            <a:endParaRPr lang="en-US" dirty="0"/>
          </a:p>
        </p:txBody>
      </p:sp>
      <p:sp>
        <p:nvSpPr>
          <p:cNvPr id="6" name="Content Placeholder 5"/>
          <p:cNvSpPr>
            <a:spLocks noGrp="1"/>
          </p:cNvSpPr>
          <p:nvPr>
            <p:ph idx="1"/>
          </p:nvPr>
        </p:nvSpPr>
        <p:spPr>
          <a:xfrm>
            <a:off x="365124" y="3052615"/>
            <a:ext cx="2982739" cy="4233672"/>
          </a:xfrm>
        </p:spPr>
        <p:txBody>
          <a:bodyPr/>
          <a:lstStyle/>
          <a:p>
            <a:pPr marL="0" indent="0">
              <a:buNone/>
            </a:pPr>
            <a:r>
              <a:rPr lang="en-US" sz="2200" dirty="0"/>
              <a:t>❸ </a:t>
            </a:r>
            <a:r>
              <a:rPr lang="en-US" sz="2200" dirty="0" smtClean="0"/>
              <a:t>EXECUTE </a:t>
            </a:r>
            <a:r>
              <a:rPr lang="en-US" sz="2200" dirty="0"/>
              <a:t>PLAN Because your friend is at rest, the forces </a:t>
            </a:r>
            <a:r>
              <a:rPr lang="en-US" sz="2200" dirty="0" smtClean="0"/>
              <a:t>in the </a:t>
            </a:r>
            <a:r>
              <a:rPr lang="en-US" sz="2200" dirty="0"/>
              <a:t>horizontal direction must add up to zero and </a:t>
            </a:r>
            <a:r>
              <a:rPr lang="en-US" sz="2200" dirty="0" smtClean="0"/>
              <a:t>so                    So </a:t>
            </a:r>
            <a:r>
              <a:rPr lang="en-US" sz="2200" dirty="0"/>
              <a:t>if </a:t>
            </a:r>
            <a:r>
              <a:rPr lang="en-US" sz="2200" dirty="0" smtClean="0"/>
              <a:t>the </a:t>
            </a:r>
            <a:r>
              <a:rPr lang="en-US" sz="2200" dirty="0"/>
              <a:t>magnitude of </a:t>
            </a:r>
            <a:r>
              <a:rPr lang="en-US" sz="2200" dirty="0" smtClean="0"/>
              <a:t>    increases</a:t>
            </a:r>
            <a:r>
              <a:rPr lang="en-US" sz="2200" dirty="0"/>
              <a:t>, </a:t>
            </a:r>
            <a:r>
              <a:rPr lang="en-US" sz="2200" dirty="0" smtClean="0"/>
              <a:t>the magnitude </a:t>
            </a:r>
            <a:r>
              <a:rPr lang="en-US" sz="2200" dirty="0"/>
              <a:t>of </a:t>
            </a:r>
            <a:r>
              <a:rPr lang="en-US" sz="2200" dirty="0" smtClean="0"/>
              <a:t>      must </a:t>
            </a:r>
            <a:r>
              <a:rPr lang="en-US" sz="2200" dirty="0"/>
              <a:t>increase, too</a:t>
            </a:r>
            <a:r>
              <a:rPr lang="en-US" sz="2200" dirty="0" smtClean="0"/>
              <a:t>. </a:t>
            </a:r>
            <a:r>
              <a:rPr lang="en-US" sz="2200" dirty="0" smtClean="0">
                <a:solidFill>
                  <a:srgbClr val="004A8F"/>
                </a:solidFill>
              </a:rPr>
              <a:t>✔</a:t>
            </a:r>
            <a:endParaRPr lang="en-US" sz="2200" dirty="0">
              <a:solidFill>
                <a:srgbClr val="004A8F"/>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436018250"/>
              </p:ext>
            </p:extLst>
          </p:nvPr>
        </p:nvGraphicFramePr>
        <p:xfrm>
          <a:off x="742878" y="4720747"/>
          <a:ext cx="1257300" cy="508000"/>
        </p:xfrm>
        <a:graphic>
          <a:graphicData uri="http://schemas.openxmlformats.org/presentationml/2006/ole">
            <mc:AlternateContent xmlns:mc="http://schemas.openxmlformats.org/markup-compatibility/2006">
              <mc:Choice xmlns:v="urn:schemas-microsoft-com:vml" Requires="v">
                <p:oleObj spid="_x0000_s727075" name="Equation" r:id="rId4" imgW="1257300" imgH="508000" progId="Equation.DSMT4">
                  <p:embed/>
                </p:oleObj>
              </mc:Choice>
              <mc:Fallback>
                <p:oleObj name="Equation" r:id="rId4" imgW="1257300" imgH="508000" progId="Equation.DSMT4">
                  <p:embed/>
                  <p:pic>
                    <p:nvPicPr>
                      <p:cNvPr id="0" name=""/>
                      <p:cNvPicPr/>
                      <p:nvPr/>
                    </p:nvPicPr>
                    <p:blipFill>
                      <a:blip r:embed="rId5"/>
                      <a:stretch>
                        <a:fillRect/>
                      </a:stretch>
                    </p:blipFill>
                    <p:spPr>
                      <a:xfrm>
                        <a:off x="742878" y="4720747"/>
                        <a:ext cx="1257300" cy="508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061899610"/>
              </p:ext>
            </p:extLst>
          </p:nvPr>
        </p:nvGraphicFramePr>
        <p:xfrm>
          <a:off x="1993366" y="5087722"/>
          <a:ext cx="469900" cy="457200"/>
        </p:xfrm>
        <a:graphic>
          <a:graphicData uri="http://schemas.openxmlformats.org/presentationml/2006/ole">
            <mc:AlternateContent xmlns:mc="http://schemas.openxmlformats.org/markup-compatibility/2006">
              <mc:Choice xmlns:v="urn:schemas-microsoft-com:vml" Requires="v">
                <p:oleObj spid="_x0000_s727076" name="Equation" r:id="rId6" imgW="469900" imgH="457200" progId="Equation.DSMT4">
                  <p:embed/>
                </p:oleObj>
              </mc:Choice>
              <mc:Fallback>
                <p:oleObj name="Equation" r:id="rId6" imgW="469900" imgH="457200" progId="Equation.DSMT4">
                  <p:embed/>
                  <p:pic>
                    <p:nvPicPr>
                      <p:cNvPr id="0" name=""/>
                      <p:cNvPicPr/>
                      <p:nvPr/>
                    </p:nvPicPr>
                    <p:blipFill>
                      <a:blip r:embed="rId7"/>
                      <a:stretch>
                        <a:fillRect/>
                      </a:stretch>
                    </p:blipFill>
                    <p:spPr>
                      <a:xfrm>
                        <a:off x="1993366" y="5087722"/>
                        <a:ext cx="4699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99142226"/>
              </p:ext>
            </p:extLst>
          </p:nvPr>
        </p:nvGraphicFramePr>
        <p:xfrm>
          <a:off x="768371" y="5757008"/>
          <a:ext cx="355600" cy="457200"/>
        </p:xfrm>
        <a:graphic>
          <a:graphicData uri="http://schemas.openxmlformats.org/presentationml/2006/ole">
            <mc:AlternateContent xmlns:mc="http://schemas.openxmlformats.org/markup-compatibility/2006">
              <mc:Choice xmlns:v="urn:schemas-microsoft-com:vml" Requires="v">
                <p:oleObj spid="_x0000_s727077" name="Equation" r:id="rId8" imgW="355600" imgH="457200" progId="Equation.DSMT4">
                  <p:embed/>
                </p:oleObj>
              </mc:Choice>
              <mc:Fallback>
                <p:oleObj name="Equation" r:id="rId8" imgW="355600" imgH="457200" progId="Equation.DSMT4">
                  <p:embed/>
                  <p:pic>
                    <p:nvPicPr>
                      <p:cNvPr id="0" name=""/>
                      <p:cNvPicPr/>
                      <p:nvPr/>
                    </p:nvPicPr>
                    <p:blipFill>
                      <a:blip r:embed="rId9"/>
                      <a:stretch>
                        <a:fillRect/>
                      </a:stretch>
                    </p:blipFill>
                    <p:spPr>
                      <a:xfrm>
                        <a:off x="768371" y="5757008"/>
                        <a:ext cx="355600" cy="457200"/>
                      </a:xfrm>
                      <a:prstGeom prst="rect">
                        <a:avLst/>
                      </a:prstGeom>
                    </p:spPr>
                  </p:pic>
                </p:oleObj>
              </mc:Fallback>
            </mc:AlternateContent>
          </a:graphicData>
        </a:graphic>
      </p:graphicFrame>
      <p:sp>
        <p:nvSpPr>
          <p:cNvPr id="2" name="Rectangle 1"/>
          <p:cNvSpPr/>
          <p:nvPr/>
        </p:nvSpPr>
        <p:spPr>
          <a:xfrm>
            <a:off x="-52640" y="1703231"/>
            <a:ext cx="8979495" cy="830997"/>
          </a:xfrm>
          <a:prstGeom prst="rect">
            <a:avLst/>
          </a:prstGeom>
        </p:spPr>
        <p:txBody>
          <a:bodyPr wrap="square">
            <a:spAutoFit/>
          </a:bodyPr>
          <a:lstStyle/>
          <a:p>
            <a:pPr marL="0" indent="0">
              <a:buNone/>
            </a:pPr>
            <a:r>
              <a:rPr lang="en-US" dirty="0"/>
              <a:t>(</a:t>
            </a:r>
            <a:r>
              <a:rPr lang="en-US" i="1" dirty="0"/>
              <a:t>a</a:t>
            </a:r>
            <a:r>
              <a:rPr lang="en-US" dirty="0"/>
              <a:t>) As you increase the angle </a:t>
            </a:r>
            <a:r>
              <a:rPr lang="el-GR" i="1" dirty="0"/>
              <a:t>θ</a:t>
            </a:r>
            <a:r>
              <a:rPr lang="en-US" dirty="0"/>
              <a:t>, does the magnitude of the force      required to hold your friend in place increase or decrease?</a:t>
            </a:r>
          </a:p>
        </p:txBody>
      </p:sp>
      <p:graphicFrame>
        <p:nvGraphicFramePr>
          <p:cNvPr id="12" name="Object 11"/>
          <p:cNvGraphicFramePr>
            <a:graphicFrameLocks noChangeAspect="1"/>
          </p:cNvGraphicFramePr>
          <p:nvPr>
            <p:extLst>
              <p:ext uri="{D42A27DB-BD31-4B8C-83A1-F6EECF244321}">
                <p14:modId xmlns:p14="http://schemas.microsoft.com/office/powerpoint/2010/main" val="392849639"/>
              </p:ext>
            </p:extLst>
          </p:nvPr>
        </p:nvGraphicFramePr>
        <p:xfrm>
          <a:off x="8750300" y="1708576"/>
          <a:ext cx="393700" cy="520700"/>
        </p:xfrm>
        <a:graphic>
          <a:graphicData uri="http://schemas.openxmlformats.org/presentationml/2006/ole">
            <mc:AlternateContent xmlns:mc="http://schemas.openxmlformats.org/markup-compatibility/2006">
              <mc:Choice xmlns:v="urn:schemas-microsoft-com:vml" Requires="v">
                <p:oleObj spid="_x0000_s727078" name="Equation" r:id="rId10" imgW="393700" imgH="520700" progId="Equation.3">
                  <p:embed/>
                </p:oleObj>
              </mc:Choice>
              <mc:Fallback>
                <p:oleObj name="Equation" r:id="rId10" imgW="393700" imgH="520700" progId="Equation.3">
                  <p:embed/>
                  <p:pic>
                    <p:nvPicPr>
                      <p:cNvPr id="0" name=""/>
                      <p:cNvPicPr/>
                      <p:nvPr/>
                    </p:nvPicPr>
                    <p:blipFill>
                      <a:blip r:embed="rId11"/>
                      <a:stretch>
                        <a:fillRect/>
                      </a:stretch>
                    </p:blipFill>
                    <p:spPr>
                      <a:xfrm>
                        <a:off x="8750300" y="1708576"/>
                        <a:ext cx="393700" cy="520700"/>
                      </a:xfrm>
                      <a:prstGeom prst="rect">
                        <a:avLst/>
                      </a:prstGeom>
                    </p:spPr>
                  </p:pic>
                </p:oleObj>
              </mc:Fallback>
            </mc:AlternateContent>
          </a:graphicData>
        </a:graphic>
      </p:graphicFrame>
    </p:spTree>
    <p:extLst>
      <p:ext uri="{BB962C8B-B14F-4D97-AF65-F5344CB8AC3E}">
        <p14:creationId xmlns:p14="http://schemas.microsoft.com/office/powerpoint/2010/main" val="1191559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880" y="2815735"/>
            <a:ext cx="4868953" cy="3889076"/>
          </a:xfrm>
          <a:ln>
            <a:noFill/>
          </a:ln>
        </p:spPr>
        <p:txBody>
          <a:bodyPr/>
          <a:lstStyle/>
          <a:p>
            <a:pPr marL="0" indent="0">
              <a:lnSpc>
                <a:spcPct val="130000"/>
              </a:lnSpc>
              <a:buNone/>
            </a:pPr>
            <a:r>
              <a:rPr lang="en-US" sz="2200" dirty="0"/>
              <a:t>❸ EXECUTE PLAN (</a:t>
            </a:r>
            <a:r>
              <a:rPr lang="en-US" sz="2200" i="1" dirty="0"/>
              <a:t>b</a:t>
            </a:r>
            <a:r>
              <a:rPr lang="en-US" sz="2200" dirty="0"/>
              <a:t>) </a:t>
            </a:r>
            <a:r>
              <a:rPr lang="en-US" sz="2200" dirty="0" smtClean="0"/>
              <a:t>From Figure 10.18,</a:t>
            </a:r>
            <a:br>
              <a:rPr lang="en-US" sz="2200" dirty="0" smtClean="0"/>
            </a:br>
            <a:r>
              <a:rPr lang="en-US" sz="2200" dirty="0" smtClean="0"/>
              <a:t>For </a:t>
            </a:r>
            <a:r>
              <a:rPr lang="en-US" sz="2200" dirty="0"/>
              <a:t>θ &lt; </a:t>
            </a:r>
            <a:r>
              <a:rPr lang="en-US" sz="2200" dirty="0" smtClean="0"/>
              <a:t>45</a:t>
            </a:r>
            <a:r>
              <a:rPr lang="en-US" sz="2200" dirty="0">
                <a:sym typeface="Symbol"/>
              </a:rPr>
              <a:t></a:t>
            </a:r>
            <a:r>
              <a:rPr lang="en-US" sz="2200" dirty="0" smtClean="0"/>
              <a:t>, </a:t>
            </a:r>
            <a:r>
              <a:rPr lang="en-US" sz="2200" dirty="0"/>
              <a:t>tan θ &lt; 1, and so                           	       </a:t>
            </a:r>
            <a:r>
              <a:rPr lang="en-US" sz="2200" dirty="0" smtClean="0"/>
              <a:t> Because                    </a:t>
            </a:r>
            <a:br>
              <a:rPr lang="en-US" sz="2200" dirty="0" smtClean="0"/>
            </a:br>
            <a:r>
              <a:rPr lang="en-US" sz="2200" dirty="0" smtClean="0"/>
              <a:t>and                    I </a:t>
            </a:r>
            <a:r>
              <a:rPr lang="en-US" sz="2200" dirty="0"/>
              <a:t>discover that for </a:t>
            </a:r>
            <a:r>
              <a:rPr lang="en-US" sz="2200" dirty="0" smtClean="0"/>
              <a:t/>
            </a:r>
            <a:br>
              <a:rPr lang="en-US" sz="2200" dirty="0" smtClean="0"/>
            </a:br>
            <a:r>
              <a:rPr lang="en-US" sz="2200" dirty="0" smtClean="0">
                <a:solidFill>
                  <a:srgbClr val="FF0000"/>
                </a:solidFill>
              </a:rPr>
              <a:t>θ </a:t>
            </a:r>
            <a:r>
              <a:rPr lang="en-US" sz="2200" dirty="0">
                <a:solidFill>
                  <a:srgbClr val="FF0000"/>
                </a:solidFill>
              </a:rPr>
              <a:t>&lt; </a:t>
            </a:r>
            <a:r>
              <a:rPr lang="en-US" sz="2200" dirty="0" smtClean="0">
                <a:solidFill>
                  <a:srgbClr val="FF0000"/>
                </a:solidFill>
              </a:rPr>
              <a:t>45</a:t>
            </a:r>
            <a:r>
              <a:rPr lang="en-US" sz="2200" dirty="0">
                <a:solidFill>
                  <a:srgbClr val="FF0000"/>
                </a:solidFill>
                <a:sym typeface="Symbol"/>
              </a:rPr>
              <a:t></a:t>
            </a:r>
            <a:r>
              <a:rPr lang="en-US" sz="2200" dirty="0" smtClean="0"/>
              <a:t>, 	    When </a:t>
            </a:r>
            <a:r>
              <a:rPr lang="en-US" sz="2200" dirty="0">
                <a:solidFill>
                  <a:schemeClr val="tx1"/>
                </a:solidFill>
              </a:rPr>
              <a:t>θ &gt; </a:t>
            </a:r>
            <a:r>
              <a:rPr lang="en-US" sz="2200" dirty="0" smtClean="0">
                <a:solidFill>
                  <a:schemeClr val="tx1"/>
                </a:solidFill>
              </a:rPr>
              <a:t>45</a:t>
            </a:r>
            <a:r>
              <a:rPr lang="en-US" sz="2200" dirty="0">
                <a:solidFill>
                  <a:schemeClr val="tx1"/>
                </a:solidFill>
                <a:sym typeface="Symbol"/>
              </a:rPr>
              <a:t></a:t>
            </a:r>
            <a:r>
              <a:rPr lang="en-US" sz="2200" dirty="0" smtClean="0"/>
              <a:t>, </a:t>
            </a:r>
            <a:r>
              <a:rPr lang="en-US" sz="2200" dirty="0"/>
              <a:t/>
            </a:r>
            <a:br>
              <a:rPr lang="en-US" sz="2200" dirty="0"/>
            </a:br>
            <a:r>
              <a:rPr lang="en-US" sz="2200" dirty="0" smtClean="0"/>
              <a:t>tan </a:t>
            </a:r>
            <a:r>
              <a:rPr lang="en-US" sz="2200" dirty="0"/>
              <a:t>θ &gt; 1, and </a:t>
            </a:r>
            <a:endParaRPr lang="en-US" sz="2200" dirty="0" smtClean="0"/>
          </a:p>
          <a:p>
            <a:pPr marL="0" indent="0">
              <a:lnSpc>
                <a:spcPct val="130000"/>
              </a:lnSpc>
              <a:buNone/>
            </a:pPr>
            <a:r>
              <a:rPr lang="en-US" sz="2200" dirty="0" smtClean="0"/>
              <a:t>so  </a:t>
            </a:r>
            <a:r>
              <a:rPr lang="en-US" sz="2200" dirty="0" err="1" smtClean="0">
                <a:solidFill>
                  <a:srgbClr val="FF0000"/>
                </a:solidFill>
              </a:rPr>
              <a:t>θ</a:t>
            </a:r>
            <a:r>
              <a:rPr lang="en-US" sz="2200" dirty="0" smtClean="0">
                <a:solidFill>
                  <a:srgbClr val="FF0000"/>
                </a:solidFill>
              </a:rPr>
              <a:t> </a:t>
            </a:r>
            <a:r>
              <a:rPr lang="en-US" sz="2200" dirty="0">
                <a:solidFill>
                  <a:srgbClr val="FF0000"/>
                </a:solidFill>
              </a:rPr>
              <a:t>&gt; 45</a:t>
            </a:r>
            <a:r>
              <a:rPr lang="en-US" sz="2200" dirty="0">
                <a:solidFill>
                  <a:srgbClr val="FF0000"/>
                </a:solidFill>
                <a:sym typeface="Symbol"/>
              </a:rPr>
              <a:t></a:t>
            </a:r>
            <a:r>
              <a:rPr lang="en-US" sz="2200" dirty="0"/>
              <a:t>, </a:t>
            </a:r>
          </a:p>
        </p:txBody>
      </p:sp>
      <p:pic>
        <p:nvPicPr>
          <p:cNvPr id="32" name="Picture 31" descr="10_18_Figure.jpg"/>
          <p:cNvPicPr>
            <a:picLocks noChangeAspect="1"/>
          </p:cNvPicPr>
          <p:nvPr/>
        </p:nvPicPr>
        <p:blipFill rotWithShape="1">
          <a:blip r:embed="rId3">
            <a:extLst>
              <a:ext uri="{28A0092B-C50C-407E-A947-70E740481C1C}">
                <a14:useLocalDpi xmlns:a14="http://schemas.microsoft.com/office/drawing/2010/main" val="0"/>
              </a:ext>
            </a:extLst>
          </a:blip>
          <a:srcRect b="2883"/>
          <a:stretch/>
        </p:blipFill>
        <p:spPr>
          <a:xfrm>
            <a:off x="4783333" y="2951627"/>
            <a:ext cx="4360667" cy="3175461"/>
          </a:xfrm>
          <a:prstGeom prst="rect">
            <a:avLst/>
          </a:prstGeom>
        </p:spPr>
      </p:pic>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a:xfrm>
            <a:off x="0" y="1170432"/>
            <a:ext cx="9144000" cy="553998"/>
          </a:xfrm>
        </p:spPr>
        <p:txBody>
          <a:bodyPr/>
          <a:lstStyle/>
          <a:p>
            <a:r>
              <a:rPr lang="en-US" dirty="0" smtClean="0"/>
              <a:t>Example 10.2 Pulling a friend on a swing</a:t>
            </a:r>
            <a:endParaRPr lang="en-US" dirty="0"/>
          </a:p>
        </p:txBody>
      </p:sp>
      <p:grpSp>
        <p:nvGrpSpPr>
          <p:cNvPr id="6" name="Group 5"/>
          <p:cNvGrpSpPr/>
          <p:nvPr/>
        </p:nvGrpSpPr>
        <p:grpSpPr>
          <a:xfrm>
            <a:off x="262073" y="3318588"/>
            <a:ext cx="3736909" cy="3194690"/>
            <a:chOff x="262073" y="3318588"/>
            <a:chExt cx="3736909" cy="3194690"/>
          </a:xfrm>
        </p:grpSpPr>
        <p:graphicFrame>
          <p:nvGraphicFramePr>
            <p:cNvPr id="23" name="Object 22"/>
            <p:cNvGraphicFramePr>
              <a:graphicFrameLocks noChangeAspect="1"/>
            </p:cNvGraphicFramePr>
            <p:nvPr>
              <p:extLst>
                <p:ext uri="{D42A27DB-BD31-4B8C-83A1-F6EECF244321}">
                  <p14:modId xmlns:p14="http://schemas.microsoft.com/office/powerpoint/2010/main" val="4060810584"/>
                </p:ext>
              </p:extLst>
            </p:nvPr>
          </p:nvGraphicFramePr>
          <p:xfrm>
            <a:off x="1061896" y="3318588"/>
            <a:ext cx="2159000" cy="508000"/>
          </p:xfrm>
          <a:graphic>
            <a:graphicData uri="http://schemas.openxmlformats.org/presentationml/2006/ole">
              <mc:AlternateContent xmlns:mc="http://schemas.openxmlformats.org/markup-compatibility/2006">
                <mc:Choice xmlns:v="urn:schemas-microsoft-com:vml" Requires="v">
                  <p:oleObj spid="_x0000_s673273" name="Equation" r:id="rId4" imgW="2159000" imgH="508000" progId="Equation.3">
                    <p:embed/>
                  </p:oleObj>
                </mc:Choice>
                <mc:Fallback>
                  <p:oleObj name="Equation" r:id="rId4" imgW="2159000" imgH="508000" progId="Equation.3">
                    <p:embed/>
                    <p:pic>
                      <p:nvPicPr>
                        <p:cNvPr id="0" name=""/>
                        <p:cNvPicPr/>
                        <p:nvPr/>
                      </p:nvPicPr>
                      <p:blipFill>
                        <a:blip r:embed="rId5"/>
                        <a:stretch>
                          <a:fillRect/>
                        </a:stretch>
                      </p:blipFill>
                      <p:spPr>
                        <a:xfrm>
                          <a:off x="1061896" y="3318588"/>
                          <a:ext cx="2159000" cy="5080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49638707"/>
                </p:ext>
              </p:extLst>
            </p:nvPr>
          </p:nvGraphicFramePr>
          <p:xfrm>
            <a:off x="262073" y="4168919"/>
            <a:ext cx="1447800" cy="508000"/>
          </p:xfrm>
          <a:graphic>
            <a:graphicData uri="http://schemas.openxmlformats.org/presentationml/2006/ole">
              <mc:AlternateContent xmlns:mc="http://schemas.openxmlformats.org/markup-compatibility/2006">
                <mc:Choice xmlns:v="urn:schemas-microsoft-com:vml" Requires="v">
                  <p:oleObj spid="_x0000_s673274" name="Equation" r:id="rId6" imgW="1447800" imgH="508000" progId="Equation.DSMT4">
                    <p:embed/>
                  </p:oleObj>
                </mc:Choice>
                <mc:Fallback>
                  <p:oleObj name="Equation" r:id="rId6" imgW="1447800" imgH="508000" progId="Equation.DSMT4">
                    <p:embed/>
                    <p:pic>
                      <p:nvPicPr>
                        <p:cNvPr id="0" name=""/>
                        <p:cNvPicPr/>
                        <p:nvPr/>
                      </p:nvPicPr>
                      <p:blipFill>
                        <a:blip r:embed="rId7"/>
                        <a:stretch>
                          <a:fillRect/>
                        </a:stretch>
                      </p:blipFill>
                      <p:spPr>
                        <a:xfrm>
                          <a:off x="262073" y="4168919"/>
                          <a:ext cx="1447800" cy="5080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53743273"/>
                </p:ext>
              </p:extLst>
            </p:nvPr>
          </p:nvGraphicFramePr>
          <p:xfrm>
            <a:off x="2792482" y="4193411"/>
            <a:ext cx="1206500" cy="508000"/>
          </p:xfrm>
          <a:graphic>
            <a:graphicData uri="http://schemas.openxmlformats.org/presentationml/2006/ole">
              <mc:AlternateContent xmlns:mc="http://schemas.openxmlformats.org/markup-compatibility/2006">
                <mc:Choice xmlns:v="urn:schemas-microsoft-com:vml" Requires="v">
                  <p:oleObj spid="_x0000_s673275" name="Equation" r:id="rId8" imgW="1206500" imgH="508000" progId="Equation.DSMT4">
                    <p:embed/>
                  </p:oleObj>
                </mc:Choice>
                <mc:Fallback>
                  <p:oleObj name="Equation" r:id="rId8" imgW="1206500" imgH="508000" progId="Equation.DSMT4">
                    <p:embed/>
                    <p:pic>
                      <p:nvPicPr>
                        <p:cNvPr id="0" name=""/>
                        <p:cNvPicPr/>
                        <p:nvPr/>
                      </p:nvPicPr>
                      <p:blipFill>
                        <a:blip r:embed="rId9"/>
                        <a:stretch>
                          <a:fillRect/>
                        </a:stretch>
                      </p:blipFill>
                      <p:spPr>
                        <a:xfrm>
                          <a:off x="2792482" y="4193411"/>
                          <a:ext cx="1206500" cy="5080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475540431"/>
                </p:ext>
              </p:extLst>
            </p:nvPr>
          </p:nvGraphicFramePr>
          <p:xfrm>
            <a:off x="749170" y="4648834"/>
            <a:ext cx="1231900" cy="508000"/>
          </p:xfrm>
          <a:graphic>
            <a:graphicData uri="http://schemas.openxmlformats.org/presentationml/2006/ole">
              <mc:AlternateContent xmlns:mc="http://schemas.openxmlformats.org/markup-compatibility/2006">
                <mc:Choice xmlns:v="urn:schemas-microsoft-com:vml" Requires="v">
                  <p:oleObj spid="_x0000_s673276" name="Equation" r:id="rId10" imgW="1231900" imgH="508000" progId="Equation.DSMT4">
                    <p:embed/>
                  </p:oleObj>
                </mc:Choice>
                <mc:Fallback>
                  <p:oleObj name="Equation" r:id="rId10" imgW="1231900" imgH="508000" progId="Equation.DSMT4">
                    <p:embed/>
                    <p:pic>
                      <p:nvPicPr>
                        <p:cNvPr id="0" name=""/>
                        <p:cNvPicPr/>
                        <p:nvPr/>
                      </p:nvPicPr>
                      <p:blipFill>
                        <a:blip r:embed="rId11"/>
                        <a:stretch>
                          <a:fillRect/>
                        </a:stretch>
                      </p:blipFill>
                      <p:spPr>
                        <a:xfrm>
                          <a:off x="749170" y="4648834"/>
                          <a:ext cx="1231900" cy="5080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372024671"/>
                </p:ext>
              </p:extLst>
            </p:nvPr>
          </p:nvGraphicFramePr>
          <p:xfrm>
            <a:off x="1258682" y="5095029"/>
            <a:ext cx="1054100" cy="457200"/>
          </p:xfrm>
          <a:graphic>
            <a:graphicData uri="http://schemas.openxmlformats.org/presentationml/2006/ole">
              <mc:AlternateContent xmlns:mc="http://schemas.openxmlformats.org/markup-compatibility/2006">
                <mc:Choice xmlns:v="urn:schemas-microsoft-com:vml" Requires="v">
                  <p:oleObj spid="_x0000_s673277" name="Equation" r:id="rId12" imgW="1054100" imgH="457200" progId="Equation.3">
                    <p:embed/>
                  </p:oleObj>
                </mc:Choice>
                <mc:Fallback>
                  <p:oleObj name="Equation" r:id="rId12" imgW="1054100" imgH="457200" progId="Equation.3">
                    <p:embed/>
                    <p:pic>
                      <p:nvPicPr>
                        <p:cNvPr id="0" name=""/>
                        <p:cNvPicPr/>
                        <p:nvPr/>
                      </p:nvPicPr>
                      <p:blipFill>
                        <a:blip r:embed="rId13">
                          <a:alphaModFix amt="80000"/>
                        </a:blip>
                        <a:stretch>
                          <a:fillRect/>
                        </a:stretch>
                      </p:blipFill>
                      <p:spPr>
                        <a:xfrm>
                          <a:off x="1258682" y="5095029"/>
                          <a:ext cx="1054100" cy="457200"/>
                        </a:xfrm>
                        <a:prstGeom prst="rect">
                          <a:avLst/>
                        </a:prstGeom>
                        <a:noFill/>
                        <a:ln>
                          <a:solidFill>
                            <a:srgbClr val="FF0000"/>
                          </a:solidFill>
                        </a:ln>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940466594"/>
                </p:ext>
              </p:extLst>
            </p:nvPr>
          </p:nvGraphicFramePr>
          <p:xfrm>
            <a:off x="1907512" y="5542215"/>
            <a:ext cx="1473200" cy="508000"/>
          </p:xfrm>
          <a:graphic>
            <a:graphicData uri="http://schemas.openxmlformats.org/presentationml/2006/ole">
              <mc:AlternateContent xmlns:mc="http://schemas.openxmlformats.org/markup-compatibility/2006">
                <mc:Choice xmlns:v="urn:schemas-microsoft-com:vml" Requires="v">
                  <p:oleObj spid="_x0000_s673278" name="Equation" r:id="rId14" imgW="1473200" imgH="508000" progId="Equation.3">
                    <p:embed/>
                  </p:oleObj>
                </mc:Choice>
                <mc:Fallback>
                  <p:oleObj name="Equation" r:id="rId14" imgW="1473200" imgH="508000" progId="Equation.3">
                    <p:embed/>
                    <p:pic>
                      <p:nvPicPr>
                        <p:cNvPr id="0" name=""/>
                        <p:cNvPicPr/>
                        <p:nvPr/>
                      </p:nvPicPr>
                      <p:blipFill>
                        <a:blip r:embed="rId15"/>
                        <a:stretch>
                          <a:fillRect/>
                        </a:stretch>
                      </p:blipFill>
                      <p:spPr>
                        <a:xfrm>
                          <a:off x="1907512" y="5542215"/>
                          <a:ext cx="1473200" cy="508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7744271"/>
                </p:ext>
              </p:extLst>
            </p:nvPr>
          </p:nvGraphicFramePr>
          <p:xfrm>
            <a:off x="1647907" y="6056078"/>
            <a:ext cx="1041400" cy="457200"/>
          </p:xfrm>
          <a:graphic>
            <a:graphicData uri="http://schemas.openxmlformats.org/presentationml/2006/ole">
              <mc:AlternateContent xmlns:mc="http://schemas.openxmlformats.org/markup-compatibility/2006">
                <mc:Choice xmlns:v="urn:schemas-microsoft-com:vml" Requires="v">
                  <p:oleObj spid="_x0000_s673279" name="Equation" r:id="rId16" imgW="1041400" imgH="457200" progId="Equation.3">
                    <p:embed/>
                  </p:oleObj>
                </mc:Choice>
                <mc:Fallback>
                  <p:oleObj name="Equation" r:id="rId16" imgW="1041400" imgH="457200" progId="Equation.3">
                    <p:embed/>
                    <p:pic>
                      <p:nvPicPr>
                        <p:cNvPr id="0" name=""/>
                        <p:cNvPicPr/>
                        <p:nvPr/>
                      </p:nvPicPr>
                      <p:blipFill>
                        <a:blip r:embed="rId17">
                          <a:alphaModFix amt="80000"/>
                        </a:blip>
                        <a:stretch>
                          <a:fillRect/>
                        </a:stretch>
                      </p:blipFill>
                      <p:spPr>
                        <a:xfrm>
                          <a:off x="1647907" y="6056078"/>
                          <a:ext cx="1041400" cy="457200"/>
                        </a:xfrm>
                        <a:prstGeom prst="rect">
                          <a:avLst/>
                        </a:prstGeom>
                        <a:noFill/>
                        <a:ln>
                          <a:solidFill>
                            <a:srgbClr val="FF0000"/>
                          </a:solidFill>
                        </a:ln>
                      </p:spPr>
                    </p:pic>
                  </p:oleObj>
                </mc:Fallback>
              </mc:AlternateContent>
            </a:graphicData>
          </a:graphic>
        </p:graphicFrame>
      </p:grpSp>
      <p:sp>
        <p:nvSpPr>
          <p:cNvPr id="4" name="Rectangle 3"/>
          <p:cNvSpPr/>
          <p:nvPr/>
        </p:nvSpPr>
        <p:spPr>
          <a:xfrm>
            <a:off x="0" y="1735705"/>
            <a:ext cx="9144000" cy="861774"/>
          </a:xfrm>
          <a:prstGeom prst="rect">
            <a:avLst/>
          </a:prstGeom>
        </p:spPr>
        <p:txBody>
          <a:bodyPr wrap="square">
            <a:spAutoFit/>
          </a:bodyPr>
          <a:lstStyle/>
          <a:p>
            <a:r>
              <a:rPr lang="en-US" sz="2000" dirty="0"/>
              <a:t>(</a:t>
            </a:r>
            <a:r>
              <a:rPr lang="en-US" sz="2000" i="1" dirty="0"/>
              <a:t>b</a:t>
            </a:r>
            <a:r>
              <a:rPr lang="en-US" sz="2000" dirty="0"/>
              <a:t>) Is the magnitude of </a:t>
            </a:r>
            <a:r>
              <a:rPr lang="en-US" sz="2000" dirty="0" smtClean="0"/>
              <a:t>     </a:t>
            </a:r>
            <a:r>
              <a:rPr lang="en-US" sz="2000" dirty="0"/>
              <a:t>larger than, equal to, or smaller than the </a:t>
            </a:r>
            <a:r>
              <a:rPr lang="en-US" sz="2000" dirty="0" smtClean="0"/>
              <a:t>magnitude</a:t>
            </a:r>
          </a:p>
          <a:p>
            <a:endParaRPr lang="en-US" sz="1000" dirty="0" smtClean="0"/>
          </a:p>
          <a:p>
            <a:r>
              <a:rPr lang="en-US" sz="2000" dirty="0" smtClean="0"/>
              <a:t> </a:t>
            </a:r>
            <a:r>
              <a:rPr lang="en-US" sz="2000" dirty="0"/>
              <a:t>of the gravitational force </a:t>
            </a:r>
            <a:r>
              <a:rPr lang="en-US" sz="2000" dirty="0" smtClean="0"/>
              <a:t>      exerted </a:t>
            </a:r>
            <a:r>
              <a:rPr lang="en-US" sz="2000" dirty="0"/>
              <a:t>by Earth on your friend? </a:t>
            </a:r>
          </a:p>
        </p:txBody>
      </p:sp>
      <p:graphicFrame>
        <p:nvGraphicFramePr>
          <p:cNvPr id="18" name="Object 17"/>
          <p:cNvGraphicFramePr>
            <a:graphicFrameLocks noChangeAspect="1"/>
          </p:cNvGraphicFramePr>
          <p:nvPr>
            <p:extLst>
              <p:ext uri="{D42A27DB-BD31-4B8C-83A1-F6EECF244321}">
                <p14:modId xmlns:p14="http://schemas.microsoft.com/office/powerpoint/2010/main" val="1875554884"/>
              </p:ext>
            </p:extLst>
          </p:nvPr>
        </p:nvGraphicFramePr>
        <p:xfrm>
          <a:off x="2680724" y="1754636"/>
          <a:ext cx="326423" cy="431721"/>
        </p:xfrm>
        <a:graphic>
          <a:graphicData uri="http://schemas.openxmlformats.org/presentationml/2006/ole">
            <mc:AlternateContent xmlns:mc="http://schemas.openxmlformats.org/markup-compatibility/2006">
              <mc:Choice xmlns:v="urn:schemas-microsoft-com:vml" Requires="v">
                <p:oleObj spid="_x0000_s673280" name="Equation" r:id="rId18" imgW="393700" imgH="520700" progId="Equation.3">
                  <p:embed/>
                </p:oleObj>
              </mc:Choice>
              <mc:Fallback>
                <p:oleObj name="Equation" r:id="rId18" imgW="393700" imgH="520700" progId="Equation.3">
                  <p:embed/>
                  <p:pic>
                    <p:nvPicPr>
                      <p:cNvPr id="0" name=""/>
                      <p:cNvPicPr/>
                      <p:nvPr/>
                    </p:nvPicPr>
                    <p:blipFill>
                      <a:blip r:embed="rId19"/>
                      <a:stretch>
                        <a:fillRect/>
                      </a:stretch>
                    </p:blipFill>
                    <p:spPr>
                      <a:xfrm>
                        <a:off x="2680724" y="1754636"/>
                        <a:ext cx="326423" cy="431721"/>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81085727"/>
              </p:ext>
            </p:extLst>
          </p:nvPr>
        </p:nvGraphicFramePr>
        <p:xfrm>
          <a:off x="2910877" y="2198828"/>
          <a:ext cx="438440" cy="426590"/>
        </p:xfrm>
        <a:graphic>
          <a:graphicData uri="http://schemas.openxmlformats.org/presentationml/2006/ole">
            <mc:AlternateContent xmlns:mc="http://schemas.openxmlformats.org/markup-compatibility/2006">
              <mc:Choice xmlns:v="urn:schemas-microsoft-com:vml" Requires="v">
                <p:oleObj spid="_x0000_s673281" name="Equation" r:id="rId20" imgW="469900" imgH="457200" progId="Equation.3">
                  <p:embed/>
                </p:oleObj>
              </mc:Choice>
              <mc:Fallback>
                <p:oleObj name="Equation" r:id="rId20" imgW="469900" imgH="457200" progId="Equation.3">
                  <p:embed/>
                  <p:pic>
                    <p:nvPicPr>
                      <p:cNvPr id="0" name=""/>
                      <p:cNvPicPr/>
                      <p:nvPr/>
                    </p:nvPicPr>
                    <p:blipFill>
                      <a:blip r:embed="rId21"/>
                      <a:stretch>
                        <a:fillRect/>
                      </a:stretch>
                    </p:blipFill>
                    <p:spPr>
                      <a:xfrm>
                        <a:off x="2910877" y="2198828"/>
                        <a:ext cx="438440" cy="426590"/>
                      </a:xfrm>
                      <a:prstGeom prst="rect">
                        <a:avLst/>
                      </a:prstGeom>
                    </p:spPr>
                  </p:pic>
                </p:oleObj>
              </mc:Fallback>
            </mc:AlternateContent>
          </a:graphicData>
        </a:graphic>
      </p:graphicFrame>
    </p:spTree>
    <p:extLst>
      <p:ext uri="{BB962C8B-B14F-4D97-AF65-F5344CB8AC3E}">
        <p14:creationId xmlns:p14="http://schemas.microsoft.com/office/powerpoint/2010/main" val="3705268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5"/>
          <p:cNvSpPr txBox="1">
            <a:spLocks/>
          </p:cNvSpPr>
          <p:nvPr/>
        </p:nvSpPr>
        <p:spPr bwMode="auto">
          <a:xfrm>
            <a:off x="365125" y="2816880"/>
            <a:ext cx="8229600" cy="423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4A8F"/>
              </a:buClr>
              <a:buFont typeface="Arial"/>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004A8F"/>
              </a:buClr>
              <a:buFont typeface="Arial"/>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004A8F"/>
              </a:buClr>
              <a:buFont typeface="Arial"/>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004A8F"/>
              </a:buClr>
              <a:buFont typeface="Arial"/>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004A8F"/>
              </a:buClr>
              <a:buFont typeface="Arial"/>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 typeface="Arial"/>
              <a:buNone/>
            </a:pPr>
            <a:r>
              <a:rPr lang="en-US" sz="2200" dirty="0" smtClean="0"/>
              <a:t>❸ EXECUTE PLAN (</a:t>
            </a:r>
            <a:r>
              <a:rPr lang="en-US" sz="2200" i="1" dirty="0" smtClean="0"/>
              <a:t>c</a:t>
            </a:r>
            <a:r>
              <a:rPr lang="en-US" sz="2200" dirty="0" smtClean="0"/>
              <a:t>)</a:t>
            </a:r>
          </a:p>
          <a:p>
            <a:pPr marL="0" indent="0">
              <a:lnSpc>
                <a:spcPct val="110000"/>
              </a:lnSpc>
              <a:buFont typeface="Arial"/>
              <a:buNone/>
            </a:pPr>
            <a:r>
              <a:rPr lang="en-US" sz="2200" dirty="0" smtClean="0"/>
              <a:t>Therefore,      must always be larger than       when </a:t>
            </a:r>
            <a:r>
              <a:rPr lang="el-GR" sz="2200" i="1" dirty="0" smtClean="0"/>
              <a:t>θ</a:t>
            </a:r>
            <a:r>
              <a:rPr lang="en-US" sz="2200" dirty="0" smtClean="0"/>
              <a:t> ≠ 0.</a:t>
            </a:r>
          </a:p>
          <a:p>
            <a:pPr marL="0" indent="0">
              <a:buFont typeface="Arial"/>
              <a:buNone/>
            </a:pPr>
            <a:endParaRPr lang="en-US" sz="2200" dirty="0" smtClean="0">
              <a:solidFill>
                <a:srgbClr val="004A8F"/>
              </a:solidFill>
            </a:endParaRPr>
          </a:p>
          <a:p>
            <a:pPr marL="0" indent="0">
              <a:buFont typeface="Arial"/>
              <a:buNone/>
            </a:pPr>
            <a:endParaRPr lang="en-US" sz="2200" dirty="0" smtClean="0">
              <a:solidFill>
                <a:srgbClr val="004A8F"/>
              </a:solidFill>
            </a:endParaRPr>
          </a:p>
          <a:p>
            <a:pPr marL="0" indent="0">
              <a:buFont typeface="Arial"/>
              <a:buNone/>
            </a:pPr>
            <a:endParaRPr lang="en-US" sz="2200" dirty="0" smtClean="0">
              <a:solidFill>
                <a:srgbClr val="004A8F"/>
              </a:solidFill>
            </a:endParaRPr>
          </a:p>
          <a:p>
            <a:pPr marL="0" indent="0">
              <a:buFont typeface="Arial"/>
              <a:buNone/>
            </a:pPr>
            <a:endParaRPr lang="en-US" sz="2200" dirty="0" smtClean="0">
              <a:solidFill>
                <a:srgbClr val="004A8F"/>
              </a:solidFill>
            </a:endParaRPr>
          </a:p>
          <a:p>
            <a:pPr marL="0" indent="0">
              <a:buFont typeface="Arial"/>
              <a:buNone/>
            </a:pPr>
            <a:endParaRPr lang="en-US" sz="2200" dirty="0">
              <a:solidFill>
                <a:srgbClr val="004A8F"/>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558702451"/>
              </p:ext>
            </p:extLst>
          </p:nvPr>
        </p:nvGraphicFramePr>
        <p:xfrm>
          <a:off x="3292475" y="2671158"/>
          <a:ext cx="4533900" cy="660400"/>
        </p:xfrm>
        <a:graphic>
          <a:graphicData uri="http://schemas.openxmlformats.org/presentationml/2006/ole">
            <mc:AlternateContent xmlns:mc="http://schemas.openxmlformats.org/markup-compatibility/2006">
              <mc:Choice xmlns:v="urn:schemas-microsoft-com:vml" Requires="v">
                <p:oleObj spid="_x0000_s679128" name="Equation" r:id="rId3" imgW="4533900" imgH="660400" progId="Equation.DSMT4">
                  <p:embed/>
                </p:oleObj>
              </mc:Choice>
              <mc:Fallback>
                <p:oleObj name="Equation" r:id="rId3" imgW="4533900" imgH="660400" progId="Equation.DSMT4">
                  <p:embed/>
                  <p:pic>
                    <p:nvPicPr>
                      <p:cNvPr id="0" name=""/>
                      <p:cNvPicPr/>
                      <p:nvPr/>
                    </p:nvPicPr>
                    <p:blipFill>
                      <a:blip r:embed="rId4"/>
                      <a:stretch>
                        <a:fillRect/>
                      </a:stretch>
                    </p:blipFill>
                    <p:spPr>
                      <a:xfrm>
                        <a:off x="3292475" y="2671158"/>
                        <a:ext cx="4533900" cy="660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80974480"/>
              </p:ext>
            </p:extLst>
          </p:nvPr>
        </p:nvGraphicFramePr>
        <p:xfrm>
          <a:off x="1638650" y="3255708"/>
          <a:ext cx="342900" cy="457200"/>
        </p:xfrm>
        <a:graphic>
          <a:graphicData uri="http://schemas.openxmlformats.org/presentationml/2006/ole">
            <mc:AlternateContent xmlns:mc="http://schemas.openxmlformats.org/markup-compatibility/2006">
              <mc:Choice xmlns:v="urn:schemas-microsoft-com:vml" Requires="v">
                <p:oleObj spid="_x0000_s679129" name="Equation" r:id="rId5" imgW="342900" imgH="457200" progId="Equation.3">
                  <p:embed/>
                </p:oleObj>
              </mc:Choice>
              <mc:Fallback>
                <p:oleObj name="Equation" r:id="rId5" imgW="342900" imgH="457200" progId="Equation.3">
                  <p:embed/>
                  <p:pic>
                    <p:nvPicPr>
                      <p:cNvPr id="0" name=""/>
                      <p:cNvPicPr/>
                      <p:nvPr/>
                    </p:nvPicPr>
                    <p:blipFill>
                      <a:blip r:embed="rId6"/>
                      <a:stretch>
                        <a:fillRect/>
                      </a:stretch>
                    </p:blipFill>
                    <p:spPr>
                      <a:xfrm>
                        <a:off x="1638650" y="3255708"/>
                        <a:ext cx="342900" cy="457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27484081"/>
              </p:ext>
            </p:extLst>
          </p:nvPr>
        </p:nvGraphicFramePr>
        <p:xfrm>
          <a:off x="5076001" y="3255085"/>
          <a:ext cx="393700" cy="457200"/>
        </p:xfrm>
        <a:graphic>
          <a:graphicData uri="http://schemas.openxmlformats.org/presentationml/2006/ole">
            <mc:AlternateContent xmlns:mc="http://schemas.openxmlformats.org/markup-compatibility/2006">
              <mc:Choice xmlns:v="urn:schemas-microsoft-com:vml" Requires="v">
                <p:oleObj spid="_x0000_s679130" name="Equation" r:id="rId7" imgW="393700" imgH="457200" progId="Equation.3">
                  <p:embed/>
                </p:oleObj>
              </mc:Choice>
              <mc:Fallback>
                <p:oleObj name="Equation" r:id="rId7" imgW="393700" imgH="457200" progId="Equation.3">
                  <p:embed/>
                  <p:pic>
                    <p:nvPicPr>
                      <p:cNvPr id="0" name=""/>
                      <p:cNvPicPr/>
                      <p:nvPr/>
                    </p:nvPicPr>
                    <p:blipFill>
                      <a:blip r:embed="rId8"/>
                      <a:stretch>
                        <a:fillRect/>
                      </a:stretch>
                    </p:blipFill>
                    <p:spPr>
                      <a:xfrm>
                        <a:off x="5076001" y="3255085"/>
                        <a:ext cx="393700" cy="457200"/>
                      </a:xfrm>
                      <a:prstGeom prst="rect">
                        <a:avLst/>
                      </a:prstGeom>
                    </p:spPr>
                  </p:pic>
                </p:oleObj>
              </mc:Fallback>
            </mc:AlternateContent>
          </a:graphicData>
        </a:graphic>
      </p:graphicFrame>
      <p:sp>
        <p:nvSpPr>
          <p:cNvPr id="5" name="Title 4"/>
          <p:cNvSpPr>
            <a:spLocks noGrp="1"/>
          </p:cNvSpPr>
          <p:nvPr>
            <p:ph type="title"/>
          </p:nvPr>
        </p:nvSpPr>
        <p:spPr>
          <a:xfrm>
            <a:off x="0" y="1170432"/>
            <a:ext cx="9144000" cy="553998"/>
          </a:xfrm>
        </p:spPr>
        <p:txBody>
          <a:bodyPr/>
          <a:lstStyle/>
          <a:p>
            <a:r>
              <a:rPr lang="en-US" dirty="0" smtClean="0"/>
              <a:t>Example 10.2 Pulling a friend on a swing</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pic>
        <p:nvPicPr>
          <p:cNvPr id="17" name="Picture 16" descr="10_18_Figure.jpg"/>
          <p:cNvPicPr>
            <a:picLocks noChangeAspect="1"/>
          </p:cNvPicPr>
          <p:nvPr/>
        </p:nvPicPr>
        <p:blipFill rotWithShape="1">
          <a:blip r:embed="rId9">
            <a:extLst>
              <a:ext uri="{28A0092B-C50C-407E-A947-70E740481C1C}">
                <a14:useLocalDpi xmlns:a14="http://schemas.microsoft.com/office/drawing/2010/main" val="0"/>
              </a:ext>
            </a:extLst>
          </a:blip>
          <a:srcRect b="2883"/>
          <a:stretch/>
        </p:blipFill>
        <p:spPr>
          <a:xfrm>
            <a:off x="2783267" y="3716639"/>
            <a:ext cx="4247454" cy="3093026"/>
          </a:xfrm>
          <a:prstGeom prst="rect">
            <a:avLst/>
          </a:prstGeom>
        </p:spPr>
      </p:pic>
      <p:sp>
        <p:nvSpPr>
          <p:cNvPr id="18" name="TextBox 17"/>
          <p:cNvSpPr txBox="1"/>
          <p:nvPr/>
        </p:nvSpPr>
        <p:spPr>
          <a:xfrm>
            <a:off x="6784148" y="3239729"/>
            <a:ext cx="543739" cy="52322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rgbClr val="AF2A42"/>
              </a:buClr>
              <a:buFont typeface="Arial"/>
              <a:buNone/>
              <a:defRPr sz="2800">
                <a:solidFill>
                  <a:srgbClr val="000000"/>
                </a:solidFill>
                <a:latin typeface="Times New Roman"/>
                <a:ea typeface="+mn-ea"/>
                <a:cs typeface="Times New Roman"/>
              </a:defRPr>
            </a:lvl1pPr>
            <a:lvl2pPr marL="800100" indent="-342900">
              <a:spcBef>
                <a:spcPct val="20000"/>
              </a:spcBef>
              <a:buClr>
                <a:srgbClr val="AF2A42"/>
              </a:buClr>
              <a:buFont typeface="Arial"/>
              <a:buChar char="•"/>
              <a:tabLst/>
              <a:defRPr sz="2800">
                <a:solidFill>
                  <a:srgbClr val="000000"/>
                </a:solidFill>
                <a:latin typeface="Times New Roman"/>
                <a:ea typeface="+mn-ea"/>
                <a:cs typeface="Times New Roman"/>
              </a:defRPr>
            </a:lvl2pPr>
            <a:lvl3pPr marL="1143000" indent="-228600">
              <a:spcBef>
                <a:spcPct val="20000"/>
              </a:spcBef>
              <a:buClr>
                <a:srgbClr val="AF2A42"/>
              </a:buClr>
              <a:buFont typeface="Arial"/>
              <a:buChar char="•"/>
              <a:defRPr>
                <a:solidFill>
                  <a:srgbClr val="000000"/>
                </a:solidFill>
                <a:latin typeface="Times New Roman"/>
                <a:ea typeface="+mn-ea"/>
                <a:cs typeface="Times New Roman"/>
              </a:defRPr>
            </a:lvl3pPr>
            <a:lvl4pPr marL="1600200" indent="-228600">
              <a:spcBef>
                <a:spcPct val="20000"/>
              </a:spcBef>
              <a:buClr>
                <a:srgbClr val="AF2A42"/>
              </a:buClr>
              <a:buFont typeface="Arial"/>
              <a:buChar char="•"/>
              <a:defRPr sz="2000">
                <a:solidFill>
                  <a:srgbClr val="000000"/>
                </a:solidFill>
                <a:latin typeface="Times New Roman"/>
                <a:ea typeface="+mn-ea"/>
                <a:cs typeface="Times New Roman"/>
              </a:defRPr>
            </a:lvl4pPr>
            <a:lvl5pPr marL="2057400" indent="-228600">
              <a:spcBef>
                <a:spcPct val="20000"/>
              </a:spcBef>
              <a:buClr>
                <a:srgbClr val="AF2A42"/>
              </a:buClr>
              <a:buFont typeface="Arial"/>
              <a:buChar char="•"/>
              <a:defRPr sz="2000">
                <a:solidFill>
                  <a:srgbClr val="000000"/>
                </a:solidFill>
                <a:latin typeface="Times New Roman"/>
                <a:ea typeface="+mn-ea"/>
                <a:cs typeface="Times New Roman"/>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US" sz="2200" dirty="0">
                <a:solidFill>
                  <a:srgbClr val="004A8F"/>
                </a:solidFill>
              </a:rPr>
              <a:t>✔</a:t>
            </a:r>
          </a:p>
        </p:txBody>
      </p:sp>
      <p:sp>
        <p:nvSpPr>
          <p:cNvPr id="2" name="Rectangle 1"/>
          <p:cNvSpPr/>
          <p:nvPr/>
        </p:nvSpPr>
        <p:spPr>
          <a:xfrm>
            <a:off x="0" y="1670330"/>
            <a:ext cx="9143999" cy="830997"/>
          </a:xfrm>
          <a:prstGeom prst="rect">
            <a:avLst/>
          </a:prstGeom>
        </p:spPr>
        <p:txBody>
          <a:bodyPr wrap="square">
            <a:spAutoFit/>
          </a:bodyPr>
          <a:lstStyle/>
          <a:p>
            <a:pPr marL="0" indent="0">
              <a:buNone/>
            </a:pPr>
            <a:r>
              <a:rPr lang="en-US" dirty="0"/>
              <a:t>(</a:t>
            </a:r>
            <a:r>
              <a:rPr lang="en-US" i="1" dirty="0"/>
              <a:t>c</a:t>
            </a:r>
            <a:r>
              <a:rPr lang="en-US" dirty="0"/>
              <a:t>) Is the magnitude of the force      exerted by the swing on your friend larger than, equal to, or smaller </a:t>
            </a:r>
            <a:r>
              <a:rPr lang="en-US" dirty="0" smtClean="0"/>
              <a:t>than      ?</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234190143"/>
              </p:ext>
            </p:extLst>
          </p:nvPr>
        </p:nvGraphicFramePr>
        <p:xfrm>
          <a:off x="4456028" y="1667030"/>
          <a:ext cx="400154" cy="533539"/>
        </p:xfrm>
        <a:graphic>
          <a:graphicData uri="http://schemas.openxmlformats.org/presentationml/2006/ole">
            <mc:AlternateContent xmlns:mc="http://schemas.openxmlformats.org/markup-compatibility/2006">
              <mc:Choice xmlns:v="urn:schemas-microsoft-com:vml" Requires="v">
                <p:oleObj spid="_x0000_s679131" name="Equation" r:id="rId10" imgW="342900" imgH="457200" progId="Equation.3">
                  <p:embed/>
                </p:oleObj>
              </mc:Choice>
              <mc:Fallback>
                <p:oleObj name="Equation" r:id="rId10" imgW="342900" imgH="457200" progId="Equation.3">
                  <p:embed/>
                  <p:pic>
                    <p:nvPicPr>
                      <p:cNvPr id="0" name=""/>
                      <p:cNvPicPr/>
                      <p:nvPr/>
                    </p:nvPicPr>
                    <p:blipFill>
                      <a:blip r:embed="rId6"/>
                      <a:stretch>
                        <a:fillRect/>
                      </a:stretch>
                    </p:blipFill>
                    <p:spPr>
                      <a:xfrm>
                        <a:off x="4456028" y="1667030"/>
                        <a:ext cx="400154" cy="533539"/>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48792755"/>
              </p:ext>
            </p:extLst>
          </p:nvPr>
        </p:nvGraphicFramePr>
        <p:xfrm>
          <a:off x="5840359" y="2043157"/>
          <a:ext cx="423984" cy="492369"/>
        </p:xfrm>
        <a:graphic>
          <a:graphicData uri="http://schemas.openxmlformats.org/presentationml/2006/ole">
            <mc:AlternateContent xmlns:mc="http://schemas.openxmlformats.org/markup-compatibility/2006">
              <mc:Choice xmlns:v="urn:schemas-microsoft-com:vml" Requires="v">
                <p:oleObj spid="_x0000_s679132" name="Equation" r:id="rId11" imgW="393700" imgH="457200" progId="Equation.3">
                  <p:embed/>
                </p:oleObj>
              </mc:Choice>
              <mc:Fallback>
                <p:oleObj name="Equation" r:id="rId11" imgW="393700" imgH="457200" progId="Equation.3">
                  <p:embed/>
                  <p:pic>
                    <p:nvPicPr>
                      <p:cNvPr id="0" name=""/>
                      <p:cNvPicPr/>
                      <p:nvPr/>
                    </p:nvPicPr>
                    <p:blipFill>
                      <a:blip r:embed="rId8"/>
                      <a:stretch>
                        <a:fillRect/>
                      </a:stretch>
                    </p:blipFill>
                    <p:spPr>
                      <a:xfrm>
                        <a:off x="5840359" y="2043157"/>
                        <a:ext cx="423984" cy="492369"/>
                      </a:xfrm>
                      <a:prstGeom prst="rect">
                        <a:avLst/>
                      </a:prstGeom>
                    </p:spPr>
                  </p:pic>
                </p:oleObj>
              </mc:Fallback>
            </mc:AlternateContent>
          </a:graphicData>
        </a:graphic>
      </p:graphicFrame>
    </p:spTree>
    <p:extLst>
      <p:ext uri="{BB962C8B-B14F-4D97-AF65-F5344CB8AC3E}">
        <p14:creationId xmlns:p14="http://schemas.microsoft.com/office/powerpoint/2010/main" val="35636321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78312"/>
            <a:ext cx="9144000" cy="553998"/>
          </a:xfrm>
        </p:spPr>
        <p:txBody>
          <a:bodyPr/>
          <a:lstStyle/>
          <a:p>
            <a:r>
              <a:rPr lang="en-US" dirty="0" smtClean="0"/>
              <a:t>Example 10.2 Pulling a friend on a swing</a:t>
            </a:r>
            <a:endParaRPr lang="en-US" dirty="0"/>
          </a:p>
        </p:txBody>
      </p:sp>
      <p:sp>
        <p:nvSpPr>
          <p:cNvPr id="6" name="Content Placeholder 5"/>
          <p:cNvSpPr>
            <a:spLocks noGrp="1"/>
          </p:cNvSpPr>
          <p:nvPr>
            <p:ph idx="1"/>
          </p:nvPr>
        </p:nvSpPr>
        <p:spPr>
          <a:xfrm>
            <a:off x="345384" y="1683976"/>
            <a:ext cx="8229600" cy="4233672"/>
          </a:xfrm>
        </p:spPr>
        <p:txBody>
          <a:bodyPr/>
          <a:lstStyle/>
          <a:p>
            <a:pPr marL="0" indent="0">
              <a:buNone/>
            </a:pPr>
            <a:r>
              <a:rPr lang="en-US" dirty="0" smtClean="0"/>
              <a:t>❹ EVALUATE RESULT I know from experience that you have to pull harder to move a swing farther from its equilibrium position, and so my answer to part </a:t>
            </a:r>
            <a:r>
              <a:rPr lang="en-US" i="1" dirty="0" smtClean="0"/>
              <a:t>a</a:t>
            </a:r>
            <a:r>
              <a:rPr lang="en-US" dirty="0" smtClean="0"/>
              <a:t> makes sense. With regard to part </a:t>
            </a:r>
            <a:r>
              <a:rPr lang="en-US" i="1" dirty="0" smtClean="0"/>
              <a:t>b</a:t>
            </a:r>
            <a:r>
              <a:rPr lang="en-US" dirty="0" smtClean="0"/>
              <a:t>, when the swing is at rest at 45</a:t>
            </a:r>
            <a:r>
              <a:rPr lang="en-US" dirty="0">
                <a:sym typeface="Symbol"/>
              </a:rPr>
              <a:t></a:t>
            </a:r>
            <a:r>
              <a:rPr lang="en-US" dirty="0" smtClean="0"/>
              <a:t>, the forces      and       on your friend make the same angle with the force       and so       and       should be equal in magnitude.</a:t>
            </a:r>
            <a:endParaRPr lang="en-US"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346450053"/>
              </p:ext>
            </p:extLst>
          </p:nvPr>
        </p:nvGraphicFramePr>
        <p:xfrm>
          <a:off x="3299457" y="3834513"/>
          <a:ext cx="533400" cy="558800"/>
        </p:xfrm>
        <a:graphic>
          <a:graphicData uri="http://schemas.openxmlformats.org/presentationml/2006/ole">
            <mc:AlternateContent xmlns:mc="http://schemas.openxmlformats.org/markup-compatibility/2006">
              <mc:Choice xmlns:v="urn:schemas-microsoft-com:vml" Requires="v">
                <p:oleObj spid="_x0000_s1230" name="Equation" r:id="rId3" imgW="533400" imgH="558800" progId="Equation.DSMT4">
                  <p:embed/>
                </p:oleObj>
              </mc:Choice>
              <mc:Fallback>
                <p:oleObj name="Equation" r:id="rId3" imgW="533400" imgH="558800" progId="Equation.DSMT4">
                  <p:embed/>
                  <p:pic>
                    <p:nvPicPr>
                      <p:cNvPr id="0" name=""/>
                      <p:cNvPicPr/>
                      <p:nvPr/>
                    </p:nvPicPr>
                    <p:blipFill>
                      <a:blip r:embed="rId4"/>
                      <a:stretch>
                        <a:fillRect/>
                      </a:stretch>
                    </p:blipFill>
                    <p:spPr>
                      <a:xfrm>
                        <a:off x="3299457" y="3834513"/>
                        <a:ext cx="5334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42906903"/>
              </p:ext>
            </p:extLst>
          </p:nvPr>
        </p:nvGraphicFramePr>
        <p:xfrm>
          <a:off x="4874192" y="3847522"/>
          <a:ext cx="431800" cy="558800"/>
        </p:xfrm>
        <a:graphic>
          <a:graphicData uri="http://schemas.openxmlformats.org/presentationml/2006/ole">
            <mc:AlternateContent xmlns:mc="http://schemas.openxmlformats.org/markup-compatibility/2006">
              <mc:Choice xmlns:v="urn:schemas-microsoft-com:vml" Requires="v">
                <p:oleObj spid="_x0000_s1231" name="Equation" r:id="rId5" imgW="431800" imgH="558800" progId="Equation.DSMT4">
                  <p:embed/>
                </p:oleObj>
              </mc:Choice>
              <mc:Fallback>
                <p:oleObj name="Equation" r:id="rId5" imgW="431800" imgH="558800" progId="Equation.DSMT4">
                  <p:embed/>
                  <p:pic>
                    <p:nvPicPr>
                      <p:cNvPr id="0" name=""/>
                      <p:cNvPicPr/>
                      <p:nvPr/>
                    </p:nvPicPr>
                    <p:blipFill>
                      <a:blip r:embed="rId6"/>
                      <a:stretch>
                        <a:fillRect/>
                      </a:stretch>
                    </p:blipFill>
                    <p:spPr>
                      <a:xfrm>
                        <a:off x="4874192" y="3847522"/>
                        <a:ext cx="431800" cy="558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20216175"/>
              </p:ext>
            </p:extLst>
          </p:nvPr>
        </p:nvGraphicFramePr>
        <p:xfrm>
          <a:off x="6021973" y="3852870"/>
          <a:ext cx="482600" cy="558800"/>
        </p:xfrm>
        <a:graphic>
          <a:graphicData uri="http://schemas.openxmlformats.org/presentationml/2006/ole">
            <mc:AlternateContent xmlns:mc="http://schemas.openxmlformats.org/markup-compatibility/2006">
              <mc:Choice xmlns:v="urn:schemas-microsoft-com:vml" Requires="v">
                <p:oleObj spid="_x0000_s1232" name="Equation" r:id="rId7" imgW="482600" imgH="558800" progId="Equation.DSMT4">
                  <p:embed/>
                </p:oleObj>
              </mc:Choice>
              <mc:Fallback>
                <p:oleObj name="Equation" r:id="rId7" imgW="482600" imgH="558800" progId="Equation.DSMT4">
                  <p:embed/>
                  <p:pic>
                    <p:nvPicPr>
                      <p:cNvPr id="0" name=""/>
                      <p:cNvPicPr/>
                      <p:nvPr/>
                    </p:nvPicPr>
                    <p:blipFill>
                      <a:blip r:embed="rId8"/>
                      <a:stretch>
                        <a:fillRect/>
                      </a:stretch>
                    </p:blipFill>
                    <p:spPr>
                      <a:xfrm>
                        <a:off x="6021973" y="3852870"/>
                        <a:ext cx="482600" cy="558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68648666"/>
              </p:ext>
            </p:extLst>
          </p:nvPr>
        </p:nvGraphicFramePr>
        <p:xfrm>
          <a:off x="2526879" y="3422387"/>
          <a:ext cx="431800" cy="558800"/>
        </p:xfrm>
        <a:graphic>
          <a:graphicData uri="http://schemas.openxmlformats.org/presentationml/2006/ole">
            <mc:AlternateContent xmlns:mc="http://schemas.openxmlformats.org/markup-compatibility/2006">
              <mc:Choice xmlns:v="urn:schemas-microsoft-com:vml" Requires="v">
                <p:oleObj spid="_x0000_s1233" name="Equation" r:id="rId9" imgW="431800" imgH="558800" progId="Equation.DSMT4">
                  <p:embed/>
                </p:oleObj>
              </mc:Choice>
              <mc:Fallback>
                <p:oleObj name="Equation" r:id="rId9" imgW="431800" imgH="558800" progId="Equation.DSMT4">
                  <p:embed/>
                  <p:pic>
                    <p:nvPicPr>
                      <p:cNvPr id="0" name=""/>
                      <p:cNvPicPr/>
                      <p:nvPr/>
                    </p:nvPicPr>
                    <p:blipFill>
                      <a:blip r:embed="rId10"/>
                      <a:stretch>
                        <a:fillRect/>
                      </a:stretch>
                    </p:blipFill>
                    <p:spPr>
                      <a:xfrm>
                        <a:off x="2526879" y="3422387"/>
                        <a:ext cx="431800" cy="558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700308552"/>
              </p:ext>
            </p:extLst>
          </p:nvPr>
        </p:nvGraphicFramePr>
        <p:xfrm>
          <a:off x="3620267" y="3413399"/>
          <a:ext cx="482600" cy="558800"/>
        </p:xfrm>
        <a:graphic>
          <a:graphicData uri="http://schemas.openxmlformats.org/presentationml/2006/ole">
            <mc:AlternateContent xmlns:mc="http://schemas.openxmlformats.org/markup-compatibility/2006">
              <mc:Choice xmlns:v="urn:schemas-microsoft-com:vml" Requires="v">
                <p:oleObj spid="_x0000_s1234" name="Equation" r:id="rId11" imgW="482600" imgH="558800" progId="Equation.DSMT4">
                  <p:embed/>
                </p:oleObj>
              </mc:Choice>
              <mc:Fallback>
                <p:oleObj name="Equation" r:id="rId11" imgW="482600" imgH="558800" progId="Equation.DSMT4">
                  <p:embed/>
                  <p:pic>
                    <p:nvPicPr>
                      <p:cNvPr id="0" name=""/>
                      <p:cNvPicPr/>
                      <p:nvPr/>
                    </p:nvPicPr>
                    <p:blipFill>
                      <a:blip r:embed="rId12"/>
                      <a:stretch>
                        <a:fillRect/>
                      </a:stretch>
                    </p:blipFill>
                    <p:spPr>
                      <a:xfrm>
                        <a:off x="3620267" y="3413399"/>
                        <a:ext cx="482600" cy="558800"/>
                      </a:xfrm>
                      <a:prstGeom prst="rect">
                        <a:avLst/>
                      </a:prstGeom>
                    </p:spPr>
                  </p:pic>
                </p:oleObj>
              </mc:Fallback>
            </mc:AlternateContent>
          </a:graphicData>
        </a:graphic>
      </p:graphicFrame>
      <p:pic>
        <p:nvPicPr>
          <p:cNvPr id="11" name="Picture 10" descr="10_16_Figure.jpg"/>
          <p:cNvPicPr>
            <a:picLocks noChangeAspect="1"/>
          </p:cNvPicPr>
          <p:nvPr/>
        </p:nvPicPr>
        <p:blipFill rotWithShape="1">
          <a:blip r:embed="rId13">
            <a:extLst>
              <a:ext uri="{28A0092B-C50C-407E-A947-70E740481C1C}">
                <a14:useLocalDpi xmlns:a14="http://schemas.microsoft.com/office/drawing/2010/main" val="0"/>
              </a:ext>
            </a:extLst>
          </a:blip>
          <a:srcRect b="3122"/>
          <a:stretch/>
        </p:blipFill>
        <p:spPr>
          <a:xfrm>
            <a:off x="2059598" y="4727623"/>
            <a:ext cx="3175869" cy="2130377"/>
          </a:xfrm>
          <a:prstGeom prst="rect">
            <a:avLst/>
          </a:prstGeom>
        </p:spPr>
      </p:pic>
      <p:pic>
        <p:nvPicPr>
          <p:cNvPr id="12" name="Picture 11" descr="10_18_Figure.jpg"/>
          <p:cNvPicPr>
            <a:picLocks noChangeAspect="1"/>
          </p:cNvPicPr>
          <p:nvPr/>
        </p:nvPicPr>
        <p:blipFill rotWithShape="1">
          <a:blip r:embed="rId14">
            <a:extLst>
              <a:ext uri="{28A0092B-C50C-407E-A947-70E740481C1C}">
                <a14:useLocalDpi xmlns:a14="http://schemas.microsoft.com/office/drawing/2010/main" val="0"/>
              </a:ext>
            </a:extLst>
          </a:blip>
          <a:srcRect l="53451" t="12223" b="2883"/>
          <a:stretch/>
        </p:blipFill>
        <p:spPr>
          <a:xfrm>
            <a:off x="5439011" y="4500717"/>
            <a:ext cx="1611447" cy="2203669"/>
          </a:xfrm>
          <a:prstGeom prst="rect">
            <a:avLst/>
          </a:prstGeom>
        </p:spPr>
      </p:pic>
    </p:spTree>
    <p:extLst>
      <p:ext uri="{BB962C8B-B14F-4D97-AF65-F5344CB8AC3E}">
        <p14:creationId xmlns:p14="http://schemas.microsoft.com/office/powerpoint/2010/main" val="16147567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_16_Figure.jpg"/>
          <p:cNvPicPr>
            <a:picLocks noChangeAspect="1"/>
          </p:cNvPicPr>
          <p:nvPr/>
        </p:nvPicPr>
        <p:blipFill rotWithShape="1">
          <a:blip r:embed="rId3">
            <a:extLst>
              <a:ext uri="{28A0092B-C50C-407E-A947-70E740481C1C}">
                <a14:useLocalDpi xmlns:a14="http://schemas.microsoft.com/office/drawing/2010/main" val="0"/>
              </a:ext>
            </a:extLst>
          </a:blip>
          <a:srcRect b="3122"/>
          <a:stretch/>
        </p:blipFill>
        <p:spPr>
          <a:xfrm>
            <a:off x="1224748" y="4622194"/>
            <a:ext cx="3333038" cy="2235806"/>
          </a:xfrm>
          <a:prstGeom prst="rect">
            <a:avLst/>
          </a:prstGeom>
        </p:spPr>
      </p:pic>
      <p:pic>
        <p:nvPicPr>
          <p:cNvPr id="13" name="Picture 12" descr="10_18_Figure.jpg"/>
          <p:cNvPicPr>
            <a:picLocks noChangeAspect="1"/>
          </p:cNvPicPr>
          <p:nvPr/>
        </p:nvPicPr>
        <p:blipFill rotWithShape="1">
          <a:blip r:embed="rId4">
            <a:extLst>
              <a:ext uri="{28A0092B-C50C-407E-A947-70E740481C1C}">
                <a14:useLocalDpi xmlns:a14="http://schemas.microsoft.com/office/drawing/2010/main" val="0"/>
              </a:ext>
            </a:extLst>
          </a:blip>
          <a:srcRect l="53451" t="12223" b="2883"/>
          <a:stretch/>
        </p:blipFill>
        <p:spPr>
          <a:xfrm>
            <a:off x="4497584" y="4509637"/>
            <a:ext cx="1611447" cy="2203669"/>
          </a:xfrm>
          <a:prstGeom prst="rect">
            <a:avLst/>
          </a:prstGeom>
        </p:spPr>
      </p:pic>
      <p:sp>
        <p:nvSpPr>
          <p:cNvPr id="5" name="Title 4"/>
          <p:cNvSpPr>
            <a:spLocks noGrp="1"/>
          </p:cNvSpPr>
          <p:nvPr>
            <p:ph type="title"/>
          </p:nvPr>
        </p:nvSpPr>
        <p:spPr>
          <a:xfrm>
            <a:off x="-301139" y="630872"/>
            <a:ext cx="9144000" cy="553998"/>
          </a:xfrm>
        </p:spPr>
        <p:txBody>
          <a:bodyPr/>
          <a:lstStyle/>
          <a:p>
            <a:r>
              <a:rPr lang="en-US" dirty="0" smtClean="0">
                <a:solidFill>
                  <a:schemeClr val="bg1"/>
                </a:solidFill>
              </a:rPr>
              <a:t>Example 10.2 Pulling a friend on a swing</a:t>
            </a:r>
            <a:endParaRPr lang="en-US" dirty="0">
              <a:solidFill>
                <a:schemeClr val="bg1"/>
              </a:solidFill>
            </a:endParaRPr>
          </a:p>
        </p:txBody>
      </p:sp>
      <p:sp>
        <p:nvSpPr>
          <p:cNvPr id="6" name="Content Placeholder 5"/>
          <p:cNvSpPr>
            <a:spLocks noGrp="1"/>
          </p:cNvSpPr>
          <p:nvPr>
            <p:ph idx="1"/>
          </p:nvPr>
        </p:nvSpPr>
        <p:spPr>
          <a:xfrm>
            <a:off x="63986" y="1081947"/>
            <a:ext cx="8292552" cy="4233672"/>
          </a:xfrm>
        </p:spPr>
        <p:txBody>
          <a:bodyPr/>
          <a:lstStyle/>
          <a:p>
            <a:pPr marL="0" indent="0">
              <a:buNone/>
              <a:tabLst>
                <a:tab pos="742950" algn="l"/>
              </a:tabLst>
            </a:pPr>
            <a:r>
              <a:rPr lang="en-US" dirty="0" smtClean="0"/>
              <a:t>❹ EVALUATE RESULT The force of gravity is independent of the angle, but the force exerted by the rope increases with increasing angle, and so it makes sense that for angles larger than 45</a:t>
            </a:r>
            <a:r>
              <a:rPr lang="en-US" dirty="0">
                <a:sym typeface="Symbol"/>
              </a:rPr>
              <a:t></a:t>
            </a:r>
            <a:r>
              <a:rPr lang="en-US" dirty="0" smtClean="0"/>
              <a:t>,  </a:t>
            </a:r>
          </a:p>
          <a:p>
            <a:pPr marL="0" indent="0">
              <a:buNone/>
              <a:tabLst>
                <a:tab pos="742950" algn="l"/>
              </a:tabLst>
            </a:pPr>
            <a:r>
              <a:rPr lang="en-US" dirty="0" smtClean="0"/>
              <a:t>In part </a:t>
            </a:r>
            <a:r>
              <a:rPr lang="en-US" i="1" dirty="0" smtClean="0"/>
              <a:t>c</a:t>
            </a:r>
            <a:r>
              <a:rPr lang="en-US" dirty="0" smtClean="0"/>
              <a:t>, because the vertical component of the force      exerted by the seat on your friend always has to be equal to the force of gravity, adding a horizontal component makes       larger than       .</a:t>
            </a:r>
            <a:endParaRPr lang="en-US" dirty="0"/>
          </a:p>
        </p:txBody>
      </p:sp>
      <p:sp>
        <p:nvSpPr>
          <p:cNvPr id="7" name="Text Placeholder 6"/>
          <p:cNvSpPr>
            <a:spLocks noGrp="1"/>
          </p:cNvSpPr>
          <p:nvPr>
            <p:ph type="body" sz="quarter" idx="11"/>
          </p:nvPr>
        </p:nvSpPr>
        <p:spPr>
          <a:xfrm>
            <a:off x="0" y="-296100"/>
            <a:ext cx="9144000" cy="1157760"/>
          </a:xfrm>
        </p:spPr>
        <p:txBody>
          <a:bodyPr/>
          <a:lstStyle/>
          <a:p>
            <a:r>
              <a:rPr lang="en-US" dirty="0" smtClean="0"/>
              <a:t>Section 10.3: Decomposition of forces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223054465"/>
              </p:ext>
            </p:extLst>
          </p:nvPr>
        </p:nvGraphicFramePr>
        <p:xfrm>
          <a:off x="7830874" y="2893485"/>
          <a:ext cx="431800" cy="558800"/>
        </p:xfrm>
        <a:graphic>
          <a:graphicData uri="http://schemas.openxmlformats.org/presentationml/2006/ole">
            <mc:AlternateContent xmlns:mc="http://schemas.openxmlformats.org/markup-compatibility/2006">
              <mc:Choice xmlns:v="urn:schemas-microsoft-com:vml" Requires="v">
                <p:oleObj spid="_x0000_s672189" name="Equation" r:id="rId5" imgW="431800" imgH="558800" progId="Equation.DSMT4">
                  <p:embed/>
                </p:oleObj>
              </mc:Choice>
              <mc:Fallback>
                <p:oleObj name="Equation" r:id="rId5" imgW="431800" imgH="558800" progId="Equation.DSMT4">
                  <p:embed/>
                  <p:pic>
                    <p:nvPicPr>
                      <p:cNvPr id="0" name=""/>
                      <p:cNvPicPr/>
                      <p:nvPr/>
                    </p:nvPicPr>
                    <p:blipFill>
                      <a:blip r:embed="rId6"/>
                      <a:stretch>
                        <a:fillRect/>
                      </a:stretch>
                    </p:blipFill>
                    <p:spPr>
                      <a:xfrm>
                        <a:off x="7830874" y="2893485"/>
                        <a:ext cx="4318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09588109"/>
              </p:ext>
            </p:extLst>
          </p:nvPr>
        </p:nvGraphicFramePr>
        <p:xfrm>
          <a:off x="5363943" y="2401380"/>
          <a:ext cx="1320800" cy="558800"/>
        </p:xfrm>
        <a:graphic>
          <a:graphicData uri="http://schemas.openxmlformats.org/presentationml/2006/ole">
            <mc:AlternateContent xmlns:mc="http://schemas.openxmlformats.org/markup-compatibility/2006">
              <mc:Choice xmlns:v="urn:schemas-microsoft-com:vml" Requires="v">
                <p:oleObj spid="_x0000_s672190" name="Equation" r:id="rId7" imgW="1320800" imgH="558800" progId="Equation.3">
                  <p:embed/>
                </p:oleObj>
              </mc:Choice>
              <mc:Fallback>
                <p:oleObj name="Equation" r:id="rId7" imgW="1320800" imgH="558800" progId="Equation.3">
                  <p:embed/>
                  <p:pic>
                    <p:nvPicPr>
                      <p:cNvPr id="0" name=""/>
                      <p:cNvPicPr/>
                      <p:nvPr/>
                    </p:nvPicPr>
                    <p:blipFill>
                      <a:blip r:embed="rId8"/>
                      <a:stretch>
                        <a:fillRect/>
                      </a:stretch>
                    </p:blipFill>
                    <p:spPr>
                      <a:xfrm>
                        <a:off x="5363943" y="2401380"/>
                        <a:ext cx="1320800" cy="558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65459859"/>
              </p:ext>
            </p:extLst>
          </p:nvPr>
        </p:nvGraphicFramePr>
        <p:xfrm>
          <a:off x="3359135" y="4190192"/>
          <a:ext cx="469900" cy="558800"/>
        </p:xfrm>
        <a:graphic>
          <a:graphicData uri="http://schemas.openxmlformats.org/presentationml/2006/ole">
            <mc:AlternateContent xmlns:mc="http://schemas.openxmlformats.org/markup-compatibility/2006">
              <mc:Choice xmlns:v="urn:schemas-microsoft-com:vml" Requires="v">
                <p:oleObj spid="_x0000_s672191" name="Equation" r:id="rId9" imgW="469900" imgH="558800" progId="Equation.3">
                  <p:embed/>
                </p:oleObj>
              </mc:Choice>
              <mc:Fallback>
                <p:oleObj name="Equation" r:id="rId9" imgW="469900" imgH="558800" progId="Equation.3">
                  <p:embed/>
                  <p:pic>
                    <p:nvPicPr>
                      <p:cNvPr id="0" name=""/>
                      <p:cNvPicPr/>
                      <p:nvPr/>
                    </p:nvPicPr>
                    <p:blipFill>
                      <a:blip r:embed="rId10"/>
                      <a:stretch>
                        <a:fillRect/>
                      </a:stretch>
                    </p:blipFill>
                    <p:spPr>
                      <a:xfrm>
                        <a:off x="3359135" y="4190192"/>
                        <a:ext cx="469900" cy="558800"/>
                      </a:xfrm>
                      <a:prstGeom prst="rect">
                        <a:avLst/>
                      </a:prstGeom>
                    </p:spPr>
                  </p:pic>
                </p:oleObj>
              </mc:Fallback>
            </mc:AlternateContent>
          </a:graphicData>
        </a:graphic>
      </p:graphicFrame>
      <p:cxnSp>
        <p:nvCxnSpPr>
          <p:cNvPr id="4" name="Straight Arrow Connector 3"/>
          <p:cNvCxnSpPr/>
          <p:nvPr/>
        </p:nvCxnSpPr>
        <p:spPr bwMode="auto">
          <a:xfrm>
            <a:off x="7541721" y="4936451"/>
            <a:ext cx="13080" cy="1767695"/>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V="1">
            <a:off x="6245493" y="5787563"/>
            <a:ext cx="2806856" cy="26188"/>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7554814" y="4962639"/>
            <a:ext cx="1466437" cy="824924"/>
          </a:xfrm>
          <a:prstGeom prst="straightConnector1">
            <a:avLst/>
          </a:prstGeom>
          <a:solidFill>
            <a:schemeClr val="accent1"/>
          </a:solidFill>
          <a:ln w="2857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a:off x="7528620" y="4949545"/>
            <a:ext cx="1492631" cy="1309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flipH="1">
            <a:off x="9008155" y="4949545"/>
            <a:ext cx="13093" cy="81183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3" name="TextBox 32"/>
          <p:cNvSpPr txBox="1"/>
          <p:nvPr/>
        </p:nvSpPr>
        <p:spPr>
          <a:xfrm rot="20761590">
            <a:off x="8039258" y="5145955"/>
            <a:ext cx="338554" cy="461665"/>
          </a:xfrm>
          <a:prstGeom prst="rect">
            <a:avLst/>
          </a:prstGeom>
          <a:noFill/>
        </p:spPr>
        <p:txBody>
          <a:bodyPr wrap="none" rtlCol="0">
            <a:spAutoFit/>
          </a:bodyPr>
          <a:lstStyle/>
          <a:p>
            <a:r>
              <a:rPr lang="en-US" dirty="0" smtClean="0"/>
              <a:t>x</a:t>
            </a: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934971423"/>
              </p:ext>
            </p:extLst>
          </p:nvPr>
        </p:nvGraphicFramePr>
        <p:xfrm>
          <a:off x="8720108" y="4497884"/>
          <a:ext cx="292962" cy="379127"/>
        </p:xfrm>
        <a:graphic>
          <a:graphicData uri="http://schemas.openxmlformats.org/presentationml/2006/ole">
            <mc:AlternateContent xmlns:mc="http://schemas.openxmlformats.org/markup-compatibility/2006">
              <mc:Choice xmlns:v="urn:schemas-microsoft-com:vml" Requires="v">
                <p:oleObj spid="_x0000_s672192" name="Equation" r:id="rId11" imgW="431800" imgH="558800" progId="Equation.3">
                  <p:embed/>
                </p:oleObj>
              </mc:Choice>
              <mc:Fallback>
                <p:oleObj name="Equation" r:id="rId11" imgW="431800" imgH="558800" progId="Equation.3">
                  <p:embed/>
                  <p:pic>
                    <p:nvPicPr>
                      <p:cNvPr id="0" name=""/>
                      <p:cNvPicPr/>
                      <p:nvPr/>
                    </p:nvPicPr>
                    <p:blipFill>
                      <a:blip r:embed="rId12"/>
                      <a:stretch>
                        <a:fillRect/>
                      </a:stretch>
                    </p:blipFill>
                    <p:spPr>
                      <a:xfrm>
                        <a:off x="8720108" y="4497884"/>
                        <a:ext cx="292962" cy="37912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97018448"/>
              </p:ext>
            </p:extLst>
          </p:nvPr>
        </p:nvGraphicFramePr>
        <p:xfrm>
          <a:off x="7657746" y="6481546"/>
          <a:ext cx="316563" cy="376453"/>
        </p:xfrm>
        <a:graphic>
          <a:graphicData uri="http://schemas.openxmlformats.org/presentationml/2006/ole">
            <mc:AlternateContent xmlns:mc="http://schemas.openxmlformats.org/markup-compatibility/2006">
              <mc:Choice xmlns:v="urn:schemas-microsoft-com:vml" Requires="v">
                <p:oleObj spid="_x0000_s672193" name="Equation" r:id="rId13" imgW="469900" imgH="558800" progId="Equation.3">
                  <p:embed/>
                </p:oleObj>
              </mc:Choice>
              <mc:Fallback>
                <p:oleObj name="Equation" r:id="rId13" imgW="469900" imgH="558800" progId="Equation.3">
                  <p:embed/>
                  <p:pic>
                    <p:nvPicPr>
                      <p:cNvPr id="0" name=""/>
                      <p:cNvPicPr/>
                      <p:nvPr/>
                    </p:nvPicPr>
                    <p:blipFill>
                      <a:blip r:embed="rId10"/>
                      <a:stretch>
                        <a:fillRect/>
                      </a:stretch>
                    </p:blipFill>
                    <p:spPr>
                      <a:xfrm>
                        <a:off x="7657746" y="6481546"/>
                        <a:ext cx="316563" cy="376453"/>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279620017"/>
              </p:ext>
            </p:extLst>
          </p:nvPr>
        </p:nvGraphicFramePr>
        <p:xfrm>
          <a:off x="6344376" y="5355459"/>
          <a:ext cx="319683" cy="413707"/>
        </p:xfrm>
        <a:graphic>
          <a:graphicData uri="http://schemas.openxmlformats.org/presentationml/2006/ole">
            <mc:AlternateContent xmlns:mc="http://schemas.openxmlformats.org/markup-compatibility/2006">
              <mc:Choice xmlns:v="urn:schemas-microsoft-com:vml" Requires="v">
                <p:oleObj spid="_x0000_s672194" name="Equation" r:id="rId14" imgW="431800" imgH="558800" progId="Equation.3">
                  <p:embed/>
                </p:oleObj>
              </mc:Choice>
              <mc:Fallback>
                <p:oleObj name="Equation" r:id="rId14" imgW="431800" imgH="558800" progId="Equation.3">
                  <p:embed/>
                  <p:pic>
                    <p:nvPicPr>
                      <p:cNvPr id="0" name=""/>
                      <p:cNvPicPr/>
                      <p:nvPr/>
                    </p:nvPicPr>
                    <p:blipFill>
                      <a:blip r:embed="rId15"/>
                      <a:stretch>
                        <a:fillRect/>
                      </a:stretch>
                    </p:blipFill>
                    <p:spPr>
                      <a:xfrm>
                        <a:off x="6344376" y="5355459"/>
                        <a:ext cx="319683" cy="413707"/>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548922447"/>
              </p:ext>
            </p:extLst>
          </p:nvPr>
        </p:nvGraphicFramePr>
        <p:xfrm>
          <a:off x="7643001" y="5306893"/>
          <a:ext cx="203200" cy="279400"/>
        </p:xfrm>
        <a:graphic>
          <a:graphicData uri="http://schemas.openxmlformats.org/presentationml/2006/ole">
            <mc:AlternateContent xmlns:mc="http://schemas.openxmlformats.org/markup-compatibility/2006">
              <mc:Choice xmlns:v="urn:schemas-microsoft-com:vml" Requires="v">
                <p:oleObj spid="_x0000_s672195" name="Equation" r:id="rId16" imgW="203200" imgH="279400" progId="Equation.3">
                  <p:embed/>
                </p:oleObj>
              </mc:Choice>
              <mc:Fallback>
                <p:oleObj name="Equation" r:id="rId16" imgW="203200" imgH="279400" progId="Equation.3">
                  <p:embed/>
                  <p:pic>
                    <p:nvPicPr>
                      <p:cNvPr id="0" name=""/>
                      <p:cNvPicPr/>
                      <p:nvPr/>
                    </p:nvPicPr>
                    <p:blipFill>
                      <a:blip r:embed="rId17"/>
                      <a:stretch>
                        <a:fillRect/>
                      </a:stretch>
                    </p:blipFill>
                    <p:spPr>
                      <a:xfrm>
                        <a:off x="7643001" y="5306893"/>
                        <a:ext cx="203200" cy="279400"/>
                      </a:xfrm>
                      <a:prstGeom prst="rect">
                        <a:avLst/>
                      </a:prstGeom>
                    </p:spPr>
                  </p:pic>
                </p:oleObj>
              </mc:Fallback>
            </mc:AlternateContent>
          </a:graphicData>
        </a:graphic>
      </p:graphicFrame>
      <p:sp>
        <p:nvSpPr>
          <p:cNvPr id="41" name="Arc 40"/>
          <p:cNvSpPr/>
          <p:nvPr/>
        </p:nvSpPr>
        <p:spPr bwMode="auto">
          <a:xfrm rot="333947">
            <a:off x="6488355" y="5144381"/>
            <a:ext cx="1684423" cy="1336842"/>
          </a:xfrm>
          <a:prstGeom prst="arc">
            <a:avLst>
              <a:gd name="adj1" fmla="val 17097151"/>
              <a:gd name="adj2" fmla="val 1975384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42" name="Rectangle 41"/>
          <p:cNvSpPr/>
          <p:nvPr/>
        </p:nvSpPr>
        <p:spPr>
          <a:xfrm>
            <a:off x="7620438" y="4461184"/>
            <a:ext cx="1014934" cy="430887"/>
          </a:xfrm>
          <a:prstGeom prst="rect">
            <a:avLst/>
          </a:prstGeom>
        </p:spPr>
        <p:txBody>
          <a:bodyPr wrap="none">
            <a:spAutoFit/>
          </a:bodyPr>
          <a:lstStyle/>
          <a:p>
            <a:r>
              <a:rPr lang="en-US" sz="2200" kern="0" dirty="0" err="1">
                <a:solidFill>
                  <a:srgbClr val="000000"/>
                </a:solidFill>
                <a:latin typeface="Times New Roman"/>
                <a:ea typeface="ＭＳ Ｐゴシック"/>
                <a:cs typeface="Times New Roman"/>
              </a:rPr>
              <a:t>θ</a:t>
            </a:r>
            <a:r>
              <a:rPr lang="en-US" sz="2200" kern="0" dirty="0">
                <a:solidFill>
                  <a:srgbClr val="000000"/>
                </a:solidFill>
                <a:latin typeface="Times New Roman"/>
                <a:ea typeface="ＭＳ Ｐゴシック"/>
                <a:cs typeface="Times New Roman"/>
              </a:rPr>
              <a:t> &gt; 45</a:t>
            </a:r>
            <a:r>
              <a:rPr lang="en-US" sz="2200" kern="0" dirty="0">
                <a:solidFill>
                  <a:srgbClr val="000000"/>
                </a:solidFill>
                <a:latin typeface="Times New Roman"/>
                <a:ea typeface="ＭＳ Ｐゴシック"/>
                <a:cs typeface="Times New Roman"/>
                <a:sym typeface="Symbol"/>
              </a:rPr>
              <a:t></a:t>
            </a:r>
            <a:endParaRPr lang="en-US" dirty="0"/>
          </a:p>
        </p:txBody>
      </p:sp>
      <p:graphicFrame>
        <p:nvGraphicFramePr>
          <p:cNvPr id="43" name="Object 42"/>
          <p:cNvGraphicFramePr>
            <a:graphicFrameLocks noChangeAspect="1"/>
          </p:cNvGraphicFramePr>
          <p:nvPr>
            <p:extLst>
              <p:ext uri="{D42A27DB-BD31-4B8C-83A1-F6EECF244321}">
                <p14:modId xmlns:p14="http://schemas.microsoft.com/office/powerpoint/2010/main" val="417139744"/>
              </p:ext>
            </p:extLst>
          </p:nvPr>
        </p:nvGraphicFramePr>
        <p:xfrm>
          <a:off x="1111101" y="4180462"/>
          <a:ext cx="431800" cy="558800"/>
        </p:xfrm>
        <a:graphic>
          <a:graphicData uri="http://schemas.openxmlformats.org/presentationml/2006/ole">
            <mc:AlternateContent xmlns:mc="http://schemas.openxmlformats.org/markup-compatibility/2006">
              <mc:Choice xmlns:v="urn:schemas-microsoft-com:vml" Requires="v">
                <p:oleObj spid="_x0000_s672196" name="Equation" r:id="rId18" imgW="431800" imgH="558800" progId="Equation.3">
                  <p:embed/>
                </p:oleObj>
              </mc:Choice>
              <mc:Fallback>
                <p:oleObj name="Equation" r:id="rId18" imgW="431800" imgH="558800" progId="Equation.3">
                  <p:embed/>
                  <p:pic>
                    <p:nvPicPr>
                      <p:cNvPr id="0" name=""/>
                      <p:cNvPicPr/>
                      <p:nvPr/>
                    </p:nvPicPr>
                    <p:blipFill>
                      <a:blip r:embed="rId12"/>
                      <a:stretch>
                        <a:fillRect/>
                      </a:stretch>
                    </p:blipFill>
                    <p:spPr>
                      <a:xfrm>
                        <a:off x="1111101" y="4180462"/>
                        <a:ext cx="431800" cy="558800"/>
                      </a:xfrm>
                      <a:prstGeom prst="rect">
                        <a:avLst/>
                      </a:prstGeom>
                    </p:spPr>
                  </p:pic>
                </p:oleObj>
              </mc:Fallback>
            </mc:AlternateContent>
          </a:graphicData>
        </a:graphic>
      </p:graphicFrame>
    </p:spTree>
    <p:extLst>
      <p:ext uri="{BB962C8B-B14F-4D97-AF65-F5344CB8AC3E}">
        <p14:creationId xmlns:p14="http://schemas.microsoft.com/office/powerpoint/2010/main" val="15649994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10.1: Straight is a relative </a:t>
            </a:r>
            <a:r>
              <a:rPr lang="en-US" dirty="0" smtClean="0"/>
              <a:t>term</a:t>
            </a:r>
            <a:endParaRPr lang="en-US" dirty="0"/>
          </a:p>
        </p:txBody>
      </p:sp>
      <p:sp>
        <p:nvSpPr>
          <p:cNvPr id="3" name="Content Placeholder 2"/>
          <p:cNvSpPr>
            <a:spLocks noGrp="1"/>
          </p:cNvSpPr>
          <p:nvPr>
            <p:ph idx="1"/>
          </p:nvPr>
        </p:nvSpPr>
        <p:spPr>
          <a:xfrm>
            <a:off x="365124" y="1170432"/>
            <a:ext cx="5159376" cy="1616884"/>
          </a:xfrm>
        </p:spPr>
        <p:txBody>
          <a:bodyPr/>
          <a:lstStyle/>
          <a:p>
            <a:r>
              <a:rPr lang="en-US" dirty="0" smtClean="0"/>
              <a:t>The ball is dropped from a pole attached to a cart that is moving to the right at a constant speed.</a:t>
            </a:r>
            <a:endParaRPr lang="en-US" dirty="0"/>
          </a:p>
        </p:txBody>
      </p:sp>
      <p:grpSp>
        <p:nvGrpSpPr>
          <p:cNvPr id="23" name="Group 22"/>
          <p:cNvGrpSpPr/>
          <p:nvPr/>
        </p:nvGrpSpPr>
        <p:grpSpPr>
          <a:xfrm>
            <a:off x="6329826" y="1350685"/>
            <a:ext cx="2417911" cy="5261622"/>
            <a:chOff x="5783726" y="1350685"/>
            <a:chExt cx="2417911" cy="5261622"/>
          </a:xfrm>
        </p:grpSpPr>
        <p:pic>
          <p:nvPicPr>
            <p:cNvPr id="12" name="Picture 11" descr="10_01_Figure.jpg"/>
            <p:cNvPicPr>
              <a:picLocks noChangeAspect="1"/>
            </p:cNvPicPr>
            <p:nvPr/>
          </p:nvPicPr>
          <p:blipFill rotWithShape="1">
            <a:blip r:embed="rId3">
              <a:extLst>
                <a:ext uri="{28A0092B-C50C-407E-A947-70E740481C1C}">
                  <a14:useLocalDpi xmlns:a14="http://schemas.microsoft.com/office/drawing/2010/main" val="0"/>
                </a:ext>
              </a:extLst>
            </a:blip>
            <a:srcRect b="2595"/>
            <a:stretch/>
          </p:blipFill>
          <p:spPr>
            <a:xfrm>
              <a:off x="5783726" y="1350685"/>
              <a:ext cx="2417911" cy="5261622"/>
            </a:xfrm>
            <a:prstGeom prst="rect">
              <a:avLst/>
            </a:prstGeom>
          </p:spPr>
        </p:pic>
        <p:sp>
          <p:nvSpPr>
            <p:cNvPr id="2" name="Oval 1"/>
            <p:cNvSpPr/>
            <p:nvPr/>
          </p:nvSpPr>
          <p:spPr bwMode="auto">
            <a:xfrm>
              <a:off x="6300410" y="1705939"/>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7" name="Oval 6"/>
            <p:cNvSpPr/>
            <p:nvPr/>
          </p:nvSpPr>
          <p:spPr bwMode="auto">
            <a:xfrm>
              <a:off x="6303393" y="2530753"/>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8" name="Oval 7"/>
            <p:cNvSpPr/>
            <p:nvPr/>
          </p:nvSpPr>
          <p:spPr bwMode="auto">
            <a:xfrm>
              <a:off x="6419984" y="3429893"/>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Oval 8"/>
            <p:cNvSpPr/>
            <p:nvPr/>
          </p:nvSpPr>
          <p:spPr bwMode="auto">
            <a:xfrm>
              <a:off x="6446705" y="4343007"/>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Oval 10"/>
            <p:cNvSpPr/>
            <p:nvPr/>
          </p:nvSpPr>
          <p:spPr bwMode="auto">
            <a:xfrm>
              <a:off x="6493270" y="5262736"/>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3" name="Oval 12"/>
            <p:cNvSpPr/>
            <p:nvPr/>
          </p:nvSpPr>
          <p:spPr bwMode="auto">
            <a:xfrm>
              <a:off x="6519991" y="6228770"/>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4" name="Oval 13"/>
            <p:cNvSpPr/>
            <p:nvPr/>
          </p:nvSpPr>
          <p:spPr bwMode="auto">
            <a:xfrm>
              <a:off x="7696374" y="1752501"/>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5" name="Oval 14"/>
            <p:cNvSpPr/>
            <p:nvPr/>
          </p:nvSpPr>
          <p:spPr bwMode="auto">
            <a:xfrm>
              <a:off x="7696636" y="2566392"/>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6" name="Oval 15"/>
            <p:cNvSpPr/>
            <p:nvPr/>
          </p:nvSpPr>
          <p:spPr bwMode="auto">
            <a:xfrm>
              <a:off x="7710128" y="3433202"/>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7" name="Oval 16"/>
            <p:cNvSpPr/>
            <p:nvPr/>
          </p:nvSpPr>
          <p:spPr bwMode="auto">
            <a:xfrm>
              <a:off x="7710391" y="4333086"/>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8" name="Oval 17"/>
            <p:cNvSpPr/>
            <p:nvPr/>
          </p:nvSpPr>
          <p:spPr bwMode="auto">
            <a:xfrm>
              <a:off x="7704039" y="5259430"/>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9" name="Oval 18"/>
            <p:cNvSpPr/>
            <p:nvPr/>
          </p:nvSpPr>
          <p:spPr bwMode="auto">
            <a:xfrm>
              <a:off x="7704302" y="6232079"/>
              <a:ext cx="174330" cy="17433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
        <p:nvSpPr>
          <p:cNvPr id="5" name="Rectangle 4"/>
          <p:cNvSpPr/>
          <p:nvPr/>
        </p:nvSpPr>
        <p:spPr>
          <a:xfrm>
            <a:off x="-4435391" y="4297194"/>
            <a:ext cx="4194091" cy="338554"/>
          </a:xfrm>
          <a:prstGeom prst="rect">
            <a:avLst/>
          </a:prstGeom>
        </p:spPr>
        <p:txBody>
          <a:bodyPr wrap="square">
            <a:spAutoFit/>
          </a:bodyPr>
          <a:lstStyle/>
          <a:p>
            <a:r>
              <a:rPr lang="en-US" sz="1600" dirty="0">
                <a:hlinkClick r:id="rId4"/>
              </a:rPr>
              <a:t>http://</a:t>
            </a:r>
            <a:r>
              <a:rPr lang="en-US" sz="1600" dirty="0" err="1">
                <a:hlinkClick r:id="rId4"/>
              </a:rPr>
              <a:t>thephysicsabecedarium.com</a:t>
            </a:r>
            <a:r>
              <a:rPr lang="en-US" sz="1600" dirty="0">
                <a:hlinkClick r:id="rId4"/>
              </a:rPr>
              <a:t>/?p=35</a:t>
            </a:r>
            <a:endParaRPr lang="en-US" sz="1600" dirty="0"/>
          </a:p>
        </p:txBody>
      </p:sp>
      <p:sp>
        <p:nvSpPr>
          <p:cNvPr id="6" name="Rectangle 5"/>
          <p:cNvSpPr/>
          <p:nvPr/>
        </p:nvSpPr>
        <p:spPr>
          <a:xfrm>
            <a:off x="-4429489" y="4656685"/>
            <a:ext cx="3832590" cy="276999"/>
          </a:xfrm>
          <a:prstGeom prst="rect">
            <a:avLst/>
          </a:prstGeom>
        </p:spPr>
        <p:txBody>
          <a:bodyPr wrap="square">
            <a:spAutoFit/>
          </a:bodyPr>
          <a:lstStyle/>
          <a:p>
            <a:r>
              <a:rPr lang="en-US" sz="1200" dirty="0">
                <a:hlinkClick r:id="rId5"/>
              </a:rPr>
              <a:t>https://</a:t>
            </a:r>
            <a:r>
              <a:rPr lang="en-US" sz="1200" dirty="0" err="1">
                <a:hlinkClick r:id="rId5"/>
              </a:rPr>
              <a:t>www.youtube.com</a:t>
            </a:r>
            <a:r>
              <a:rPr lang="en-US" sz="1200" dirty="0">
                <a:hlinkClick r:id="rId5"/>
              </a:rPr>
              <a:t>/</a:t>
            </a:r>
            <a:r>
              <a:rPr lang="en-US" sz="1200" dirty="0" err="1">
                <a:hlinkClick r:id="rId5"/>
              </a:rPr>
              <a:t>watch?v</a:t>
            </a:r>
            <a:r>
              <a:rPr lang="en-US" sz="1200" dirty="0">
                <a:hlinkClick r:id="rId5"/>
              </a:rPr>
              <a:t>=-VJzr_aSSE4</a:t>
            </a:r>
            <a:endParaRPr lang="en-US" sz="1200" dirty="0"/>
          </a:p>
        </p:txBody>
      </p:sp>
      <p:sp>
        <p:nvSpPr>
          <p:cNvPr id="20" name="Rectangle 19"/>
          <p:cNvSpPr/>
          <p:nvPr/>
        </p:nvSpPr>
        <p:spPr>
          <a:xfrm>
            <a:off x="-4841045" y="3835400"/>
            <a:ext cx="4472746" cy="307777"/>
          </a:xfrm>
          <a:prstGeom prst="rect">
            <a:avLst/>
          </a:prstGeom>
        </p:spPr>
        <p:txBody>
          <a:bodyPr wrap="square">
            <a:spAutoFit/>
          </a:bodyPr>
          <a:lstStyle/>
          <a:p>
            <a:r>
              <a:rPr lang="en-US" sz="1400" dirty="0">
                <a:hlinkClick r:id="rId6"/>
              </a:rPr>
              <a:t>https://</a:t>
            </a:r>
            <a:r>
              <a:rPr lang="en-US" sz="1400" dirty="0" err="1">
                <a:hlinkClick r:id="rId6"/>
              </a:rPr>
              <a:t>www.youtube.com</a:t>
            </a:r>
            <a:r>
              <a:rPr lang="en-US" sz="1400" dirty="0">
                <a:hlinkClick r:id="rId6"/>
              </a:rPr>
              <a:t>/</a:t>
            </a:r>
            <a:r>
              <a:rPr lang="en-US" sz="1400" dirty="0" err="1">
                <a:hlinkClick r:id="rId6"/>
              </a:rPr>
              <a:t>watch?v</a:t>
            </a:r>
            <a:r>
              <a:rPr lang="en-US" sz="1400" dirty="0">
                <a:hlinkClick r:id="rId6"/>
              </a:rPr>
              <a:t>=4Jc7Pe3yCW0</a:t>
            </a:r>
            <a:endParaRPr lang="en-US" sz="1400" dirty="0"/>
          </a:p>
        </p:txBody>
      </p:sp>
      <p:sp>
        <p:nvSpPr>
          <p:cNvPr id="21" name="Rectangle 20"/>
          <p:cNvSpPr/>
          <p:nvPr/>
        </p:nvSpPr>
        <p:spPr>
          <a:xfrm>
            <a:off x="149986" y="3108175"/>
            <a:ext cx="6374471" cy="400110"/>
          </a:xfrm>
          <a:prstGeom prst="rect">
            <a:avLst/>
          </a:prstGeom>
        </p:spPr>
        <p:txBody>
          <a:bodyPr wrap="square">
            <a:spAutoFit/>
          </a:bodyPr>
          <a:lstStyle/>
          <a:p>
            <a:r>
              <a:rPr lang="en-US" sz="2000" dirty="0">
                <a:hlinkClick r:id="rId7"/>
              </a:rPr>
              <a:t>https://</a:t>
            </a:r>
            <a:r>
              <a:rPr lang="en-US" sz="2000" dirty="0" err="1">
                <a:hlinkClick r:id="rId7"/>
              </a:rPr>
              <a:t>www.youtube.com</a:t>
            </a:r>
            <a:r>
              <a:rPr lang="en-US" sz="2000" dirty="0">
                <a:hlinkClick r:id="rId7"/>
              </a:rPr>
              <a:t>/</a:t>
            </a:r>
            <a:r>
              <a:rPr lang="en-US" sz="2000" dirty="0" err="1">
                <a:hlinkClick r:id="rId7"/>
              </a:rPr>
              <a:t>watch?v</a:t>
            </a:r>
            <a:r>
              <a:rPr lang="en-US" sz="2000" dirty="0">
                <a:hlinkClick r:id="rId7"/>
              </a:rPr>
              <a:t>=</a:t>
            </a:r>
            <a:r>
              <a:rPr lang="en-US" sz="2000" dirty="0" err="1">
                <a:hlinkClick r:id="rId7"/>
              </a:rPr>
              <a:t>mYH_nODWkqk</a:t>
            </a:r>
            <a:endParaRPr lang="en-US" sz="2000" dirty="0"/>
          </a:p>
        </p:txBody>
      </p:sp>
      <p:sp>
        <p:nvSpPr>
          <p:cNvPr id="22" name="Rectangle 21"/>
          <p:cNvSpPr/>
          <p:nvPr/>
        </p:nvSpPr>
        <p:spPr>
          <a:xfrm>
            <a:off x="580858" y="3598765"/>
            <a:ext cx="5435600" cy="1384995"/>
          </a:xfrm>
          <a:prstGeom prst="rect">
            <a:avLst/>
          </a:prstGeom>
        </p:spPr>
        <p:txBody>
          <a:bodyPr wrap="square">
            <a:spAutoFit/>
          </a:bodyPr>
          <a:lstStyle/>
          <a:p>
            <a:pPr algn="ctr"/>
            <a:r>
              <a:rPr lang="en-US" sz="2800" dirty="0">
                <a:solidFill>
                  <a:srgbClr val="FF0000"/>
                </a:solidFill>
                <a:latin typeface="Times New Roman"/>
                <a:ea typeface="+mn-ea"/>
                <a:cs typeface="Times New Roman"/>
              </a:rPr>
              <a:t>Skateboarding </a:t>
            </a:r>
            <a:r>
              <a:rPr lang="en-US" sz="2800" dirty="0" smtClean="0">
                <a:solidFill>
                  <a:srgbClr val="FF0000"/>
                </a:solidFill>
                <a:latin typeface="Times New Roman"/>
                <a:ea typeface="+mn-ea"/>
                <a:cs typeface="Times New Roman"/>
              </a:rPr>
              <a:t/>
            </a:r>
            <a:br>
              <a:rPr lang="en-US" sz="2800" dirty="0" smtClean="0">
                <a:solidFill>
                  <a:srgbClr val="FF0000"/>
                </a:solidFill>
                <a:latin typeface="Times New Roman"/>
                <a:ea typeface="+mn-ea"/>
                <a:cs typeface="Times New Roman"/>
              </a:rPr>
            </a:br>
            <a:r>
              <a:rPr lang="en-US" sz="2800" dirty="0" smtClean="0">
                <a:solidFill>
                  <a:srgbClr val="FF0000"/>
                </a:solidFill>
                <a:latin typeface="Times New Roman"/>
                <a:ea typeface="+mn-ea"/>
                <a:cs typeface="Times New Roman"/>
              </a:rPr>
              <a:t>Frame </a:t>
            </a:r>
            <a:r>
              <a:rPr lang="en-US" sz="2800" dirty="0">
                <a:solidFill>
                  <a:srgbClr val="FF0000"/>
                </a:solidFill>
                <a:latin typeface="Times New Roman"/>
                <a:ea typeface="+mn-ea"/>
                <a:cs typeface="Times New Roman"/>
              </a:rPr>
              <a:t>of Reference </a:t>
            </a:r>
            <a:r>
              <a:rPr lang="en-US" sz="2800" dirty="0" smtClean="0">
                <a:solidFill>
                  <a:srgbClr val="FF0000"/>
                </a:solidFill>
                <a:latin typeface="Times New Roman"/>
                <a:ea typeface="+mn-ea"/>
                <a:cs typeface="Times New Roman"/>
              </a:rPr>
              <a:t/>
            </a:r>
            <a:br>
              <a:rPr lang="en-US" sz="2800" dirty="0" smtClean="0">
                <a:solidFill>
                  <a:srgbClr val="FF0000"/>
                </a:solidFill>
                <a:latin typeface="Times New Roman"/>
                <a:ea typeface="+mn-ea"/>
                <a:cs typeface="Times New Roman"/>
              </a:rPr>
            </a:br>
            <a:r>
              <a:rPr lang="en-US" sz="2800" dirty="0" smtClean="0">
                <a:solidFill>
                  <a:srgbClr val="FF0000"/>
                </a:solidFill>
                <a:latin typeface="Times New Roman"/>
                <a:ea typeface="+mn-ea"/>
                <a:cs typeface="Times New Roman"/>
              </a:rPr>
              <a:t>Demonstration</a:t>
            </a:r>
            <a:endParaRPr lang="en-US" sz="2800" dirty="0">
              <a:solidFill>
                <a:srgbClr val="FF0000"/>
              </a:solidFill>
              <a:latin typeface="Times New Roman"/>
              <a:ea typeface="+mn-ea"/>
              <a:cs typeface="Times New Roman"/>
            </a:endParaRPr>
          </a:p>
        </p:txBody>
      </p:sp>
    </p:spTree>
    <p:extLst>
      <p:ext uri="{BB962C8B-B14F-4D97-AF65-F5344CB8AC3E}">
        <p14:creationId xmlns:p14="http://schemas.microsoft.com/office/powerpoint/2010/main" val="34436097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_16_Figure.jpg"/>
          <p:cNvPicPr>
            <a:picLocks noChangeAspect="1"/>
          </p:cNvPicPr>
          <p:nvPr/>
        </p:nvPicPr>
        <p:blipFill rotWithShape="1">
          <a:blip r:embed="rId3">
            <a:extLst>
              <a:ext uri="{28A0092B-C50C-407E-A947-70E740481C1C}">
                <a14:useLocalDpi xmlns:a14="http://schemas.microsoft.com/office/drawing/2010/main" val="0"/>
              </a:ext>
            </a:extLst>
          </a:blip>
          <a:srcRect b="3122"/>
          <a:stretch/>
        </p:blipFill>
        <p:spPr>
          <a:xfrm>
            <a:off x="1224748" y="4622194"/>
            <a:ext cx="3333038" cy="2235806"/>
          </a:xfrm>
          <a:prstGeom prst="rect">
            <a:avLst/>
          </a:prstGeom>
        </p:spPr>
      </p:pic>
      <p:sp>
        <p:nvSpPr>
          <p:cNvPr id="5" name="Title 4"/>
          <p:cNvSpPr>
            <a:spLocks noGrp="1"/>
          </p:cNvSpPr>
          <p:nvPr>
            <p:ph type="title"/>
          </p:nvPr>
        </p:nvSpPr>
        <p:spPr>
          <a:xfrm>
            <a:off x="-301139" y="630872"/>
            <a:ext cx="9144000" cy="553998"/>
          </a:xfrm>
        </p:spPr>
        <p:txBody>
          <a:bodyPr/>
          <a:lstStyle/>
          <a:p>
            <a:r>
              <a:rPr lang="en-US" dirty="0" smtClean="0">
                <a:solidFill>
                  <a:schemeClr val="bg1"/>
                </a:solidFill>
              </a:rPr>
              <a:t>Example 10.2 Pulling a friend on a swing</a:t>
            </a:r>
            <a:endParaRPr lang="en-US" dirty="0">
              <a:solidFill>
                <a:schemeClr val="bg1"/>
              </a:solidFill>
            </a:endParaRPr>
          </a:p>
        </p:txBody>
      </p:sp>
      <p:sp>
        <p:nvSpPr>
          <p:cNvPr id="7" name="Text Placeholder 6"/>
          <p:cNvSpPr>
            <a:spLocks noGrp="1"/>
          </p:cNvSpPr>
          <p:nvPr>
            <p:ph type="body" sz="quarter" idx="11"/>
          </p:nvPr>
        </p:nvSpPr>
        <p:spPr>
          <a:xfrm>
            <a:off x="0" y="-296100"/>
            <a:ext cx="9144000" cy="1157760"/>
          </a:xfrm>
        </p:spPr>
        <p:txBody>
          <a:bodyPr/>
          <a:lstStyle/>
          <a:p>
            <a:r>
              <a:rPr lang="en-US" dirty="0" smtClean="0"/>
              <a:t>Section 10.3: Decomposition of forces</a:t>
            </a:r>
            <a:endParaRPr lang="en-US" dirty="0"/>
          </a:p>
        </p:txBody>
      </p:sp>
      <p:cxnSp>
        <p:nvCxnSpPr>
          <p:cNvPr id="4" name="Straight Arrow Connector 3"/>
          <p:cNvCxnSpPr/>
          <p:nvPr/>
        </p:nvCxnSpPr>
        <p:spPr bwMode="auto">
          <a:xfrm flipH="1">
            <a:off x="6314675" y="2511998"/>
            <a:ext cx="7016" cy="673608"/>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5760387" y="2869852"/>
            <a:ext cx="1185755" cy="0"/>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6305911" y="2533048"/>
            <a:ext cx="626199" cy="321513"/>
          </a:xfrm>
          <a:prstGeom prst="straightConnector1">
            <a:avLst/>
          </a:prstGeom>
          <a:solidFill>
            <a:schemeClr val="accent1"/>
          </a:solidFill>
          <a:ln w="2857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flipV="1">
            <a:off x="6307782" y="2526031"/>
            <a:ext cx="610295" cy="273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6895308" y="2514731"/>
            <a:ext cx="15753" cy="35512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3" name="TextBox 32"/>
          <p:cNvSpPr txBox="1"/>
          <p:nvPr/>
        </p:nvSpPr>
        <p:spPr>
          <a:xfrm rot="20761590">
            <a:off x="6460591" y="2416439"/>
            <a:ext cx="338554" cy="461665"/>
          </a:xfrm>
          <a:prstGeom prst="rect">
            <a:avLst/>
          </a:prstGeom>
          <a:noFill/>
        </p:spPr>
        <p:txBody>
          <a:bodyPr wrap="none" rtlCol="0">
            <a:spAutoFit/>
          </a:bodyPr>
          <a:lstStyle/>
          <a:p>
            <a:r>
              <a:rPr lang="en-US" dirty="0" smtClean="0"/>
              <a:t>x</a:t>
            </a: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3211881025"/>
              </p:ext>
            </p:extLst>
          </p:nvPr>
        </p:nvGraphicFramePr>
        <p:xfrm>
          <a:off x="6980064" y="2105171"/>
          <a:ext cx="292962" cy="379127"/>
        </p:xfrm>
        <a:graphic>
          <a:graphicData uri="http://schemas.openxmlformats.org/presentationml/2006/ole">
            <mc:AlternateContent xmlns:mc="http://schemas.openxmlformats.org/markup-compatibility/2006">
              <mc:Choice xmlns:v="urn:schemas-microsoft-com:vml" Requires="v">
                <p:oleObj spid="_x0000_s728113" name="Equation" r:id="rId4" imgW="431800" imgH="558800" progId="Equation.3">
                  <p:embed/>
                </p:oleObj>
              </mc:Choice>
              <mc:Fallback>
                <p:oleObj name="Equation" r:id="rId4" imgW="431800" imgH="558800" progId="Equation.3">
                  <p:embed/>
                  <p:pic>
                    <p:nvPicPr>
                      <p:cNvPr id="0" name=""/>
                      <p:cNvPicPr/>
                      <p:nvPr/>
                    </p:nvPicPr>
                    <p:blipFill>
                      <a:blip r:embed="rId5"/>
                      <a:stretch>
                        <a:fillRect/>
                      </a:stretch>
                    </p:blipFill>
                    <p:spPr>
                      <a:xfrm>
                        <a:off x="6980064" y="2105171"/>
                        <a:ext cx="292962" cy="37912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124259349"/>
              </p:ext>
            </p:extLst>
          </p:nvPr>
        </p:nvGraphicFramePr>
        <p:xfrm>
          <a:off x="6366746" y="3085438"/>
          <a:ext cx="316563" cy="376453"/>
        </p:xfrm>
        <a:graphic>
          <a:graphicData uri="http://schemas.openxmlformats.org/presentationml/2006/ole">
            <mc:AlternateContent xmlns:mc="http://schemas.openxmlformats.org/markup-compatibility/2006">
              <mc:Choice xmlns:v="urn:schemas-microsoft-com:vml" Requires="v">
                <p:oleObj spid="_x0000_s728114" name="Equation" r:id="rId6" imgW="469900" imgH="558800" progId="Equation.3">
                  <p:embed/>
                </p:oleObj>
              </mc:Choice>
              <mc:Fallback>
                <p:oleObj name="Equation" r:id="rId6" imgW="469900" imgH="558800" progId="Equation.3">
                  <p:embed/>
                  <p:pic>
                    <p:nvPicPr>
                      <p:cNvPr id="0" name=""/>
                      <p:cNvPicPr/>
                      <p:nvPr/>
                    </p:nvPicPr>
                    <p:blipFill>
                      <a:blip r:embed="rId7"/>
                      <a:stretch>
                        <a:fillRect/>
                      </a:stretch>
                    </p:blipFill>
                    <p:spPr>
                      <a:xfrm>
                        <a:off x="6366746" y="3085438"/>
                        <a:ext cx="316563" cy="376453"/>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128814639"/>
              </p:ext>
            </p:extLst>
          </p:nvPr>
        </p:nvGraphicFramePr>
        <p:xfrm>
          <a:off x="5439272" y="2450523"/>
          <a:ext cx="319683" cy="413707"/>
        </p:xfrm>
        <a:graphic>
          <a:graphicData uri="http://schemas.openxmlformats.org/presentationml/2006/ole">
            <mc:AlternateContent xmlns:mc="http://schemas.openxmlformats.org/markup-compatibility/2006">
              <mc:Choice xmlns:v="urn:schemas-microsoft-com:vml" Requires="v">
                <p:oleObj spid="_x0000_s728115" name="Equation" r:id="rId8" imgW="431800" imgH="558800" progId="Equation.3">
                  <p:embed/>
                </p:oleObj>
              </mc:Choice>
              <mc:Fallback>
                <p:oleObj name="Equation" r:id="rId8" imgW="431800" imgH="558800" progId="Equation.3">
                  <p:embed/>
                  <p:pic>
                    <p:nvPicPr>
                      <p:cNvPr id="0" name=""/>
                      <p:cNvPicPr/>
                      <p:nvPr/>
                    </p:nvPicPr>
                    <p:blipFill>
                      <a:blip r:embed="rId9"/>
                      <a:stretch>
                        <a:fillRect/>
                      </a:stretch>
                    </p:blipFill>
                    <p:spPr>
                      <a:xfrm>
                        <a:off x="5439272" y="2450523"/>
                        <a:ext cx="319683" cy="413707"/>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265584951"/>
              </p:ext>
            </p:extLst>
          </p:nvPr>
        </p:nvGraphicFramePr>
        <p:xfrm>
          <a:off x="6366033" y="2541489"/>
          <a:ext cx="173164" cy="238101"/>
        </p:xfrm>
        <a:graphic>
          <a:graphicData uri="http://schemas.openxmlformats.org/presentationml/2006/ole">
            <mc:AlternateContent xmlns:mc="http://schemas.openxmlformats.org/markup-compatibility/2006">
              <mc:Choice xmlns:v="urn:schemas-microsoft-com:vml" Requires="v">
                <p:oleObj spid="_x0000_s728116" name="Equation" r:id="rId10" imgW="203200" imgH="279400" progId="Equation.3">
                  <p:embed/>
                </p:oleObj>
              </mc:Choice>
              <mc:Fallback>
                <p:oleObj name="Equation" r:id="rId10" imgW="203200" imgH="279400" progId="Equation.3">
                  <p:embed/>
                  <p:pic>
                    <p:nvPicPr>
                      <p:cNvPr id="0" name=""/>
                      <p:cNvPicPr/>
                      <p:nvPr/>
                    </p:nvPicPr>
                    <p:blipFill>
                      <a:blip r:embed="rId11"/>
                      <a:stretch>
                        <a:fillRect/>
                      </a:stretch>
                    </p:blipFill>
                    <p:spPr>
                      <a:xfrm>
                        <a:off x="6366033" y="2541489"/>
                        <a:ext cx="173164" cy="238101"/>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920451850"/>
              </p:ext>
            </p:extLst>
          </p:nvPr>
        </p:nvGraphicFramePr>
        <p:xfrm>
          <a:off x="1204913" y="1493838"/>
          <a:ext cx="2070100" cy="508000"/>
        </p:xfrm>
        <a:graphic>
          <a:graphicData uri="http://schemas.openxmlformats.org/presentationml/2006/ole">
            <mc:AlternateContent xmlns:mc="http://schemas.openxmlformats.org/markup-compatibility/2006">
              <mc:Choice xmlns:v="urn:schemas-microsoft-com:vml" Requires="v">
                <p:oleObj spid="_x0000_s728117" name="Equation" r:id="rId12" imgW="2070100" imgH="508000" progId="Equation.3">
                  <p:embed/>
                </p:oleObj>
              </mc:Choice>
              <mc:Fallback>
                <p:oleObj name="Equation" r:id="rId12" imgW="2070100" imgH="508000" progId="Equation.3">
                  <p:embed/>
                  <p:pic>
                    <p:nvPicPr>
                      <p:cNvPr id="0" name=""/>
                      <p:cNvPicPr/>
                      <p:nvPr/>
                    </p:nvPicPr>
                    <p:blipFill>
                      <a:blip r:embed="rId13"/>
                      <a:stretch>
                        <a:fillRect/>
                      </a:stretch>
                    </p:blipFill>
                    <p:spPr>
                      <a:xfrm>
                        <a:off x="1204913" y="1493838"/>
                        <a:ext cx="2070100" cy="5080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39464330"/>
              </p:ext>
            </p:extLst>
          </p:nvPr>
        </p:nvGraphicFramePr>
        <p:xfrm>
          <a:off x="6451939" y="2126076"/>
          <a:ext cx="358172" cy="321817"/>
        </p:xfrm>
        <a:graphic>
          <a:graphicData uri="http://schemas.openxmlformats.org/presentationml/2006/ole">
            <mc:AlternateContent xmlns:mc="http://schemas.openxmlformats.org/markup-compatibility/2006">
              <mc:Choice xmlns:v="urn:schemas-microsoft-com:vml" Requires="v">
                <p:oleObj spid="_x0000_s728118" name="Equation" r:id="rId14" imgW="622300" imgH="558800" progId="Equation.3">
                  <p:embed/>
                </p:oleObj>
              </mc:Choice>
              <mc:Fallback>
                <p:oleObj name="Equation" r:id="rId14" imgW="622300" imgH="558800" progId="Equation.3">
                  <p:embed/>
                  <p:pic>
                    <p:nvPicPr>
                      <p:cNvPr id="0" name=""/>
                      <p:cNvPicPr/>
                      <p:nvPr/>
                    </p:nvPicPr>
                    <p:blipFill>
                      <a:blip r:embed="rId15"/>
                      <a:stretch>
                        <a:fillRect/>
                      </a:stretch>
                    </p:blipFill>
                    <p:spPr>
                      <a:xfrm>
                        <a:off x="6451939" y="2126076"/>
                        <a:ext cx="358172" cy="321817"/>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853728960"/>
              </p:ext>
            </p:extLst>
          </p:nvPr>
        </p:nvGraphicFramePr>
        <p:xfrm>
          <a:off x="7004224" y="2554093"/>
          <a:ext cx="324337" cy="291241"/>
        </p:xfrm>
        <a:graphic>
          <a:graphicData uri="http://schemas.openxmlformats.org/presentationml/2006/ole">
            <mc:AlternateContent xmlns:mc="http://schemas.openxmlformats.org/markup-compatibility/2006">
              <mc:Choice xmlns:v="urn:schemas-microsoft-com:vml" Requires="v">
                <p:oleObj spid="_x0000_s728119" name="Equation" r:id="rId16" imgW="622300" imgH="558800" progId="Equation.3">
                  <p:embed/>
                </p:oleObj>
              </mc:Choice>
              <mc:Fallback>
                <p:oleObj name="Equation" r:id="rId16" imgW="622300" imgH="558800" progId="Equation.3">
                  <p:embed/>
                  <p:pic>
                    <p:nvPicPr>
                      <p:cNvPr id="0" name=""/>
                      <p:cNvPicPr/>
                      <p:nvPr/>
                    </p:nvPicPr>
                    <p:blipFill>
                      <a:blip r:embed="rId17"/>
                      <a:stretch>
                        <a:fillRect/>
                      </a:stretch>
                    </p:blipFill>
                    <p:spPr>
                      <a:xfrm>
                        <a:off x="7004224" y="2554093"/>
                        <a:ext cx="324337" cy="291241"/>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97435420"/>
              </p:ext>
            </p:extLst>
          </p:nvPr>
        </p:nvGraphicFramePr>
        <p:xfrm>
          <a:off x="1881663" y="2196246"/>
          <a:ext cx="1022339" cy="401477"/>
        </p:xfrm>
        <a:graphic>
          <a:graphicData uri="http://schemas.openxmlformats.org/presentationml/2006/ole">
            <mc:AlternateContent xmlns:mc="http://schemas.openxmlformats.org/markup-compatibility/2006">
              <mc:Choice xmlns:v="urn:schemas-microsoft-com:vml" Requires="v">
                <p:oleObj spid="_x0000_s728120" name="Equation" r:id="rId18" imgW="1422400" imgH="558800" progId="Equation.3">
                  <p:embed/>
                </p:oleObj>
              </mc:Choice>
              <mc:Fallback>
                <p:oleObj name="Equation" r:id="rId18" imgW="1422400" imgH="558800" progId="Equation.3">
                  <p:embed/>
                  <p:pic>
                    <p:nvPicPr>
                      <p:cNvPr id="0" name=""/>
                      <p:cNvPicPr/>
                      <p:nvPr/>
                    </p:nvPicPr>
                    <p:blipFill>
                      <a:blip r:embed="rId19"/>
                      <a:stretch>
                        <a:fillRect/>
                      </a:stretch>
                    </p:blipFill>
                    <p:spPr>
                      <a:xfrm>
                        <a:off x="1881663" y="2196246"/>
                        <a:ext cx="1022339" cy="401477"/>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31746060"/>
              </p:ext>
            </p:extLst>
          </p:nvPr>
        </p:nvGraphicFramePr>
        <p:xfrm>
          <a:off x="1233232" y="2817813"/>
          <a:ext cx="1993900" cy="508000"/>
        </p:xfrm>
        <a:graphic>
          <a:graphicData uri="http://schemas.openxmlformats.org/presentationml/2006/ole">
            <mc:AlternateContent xmlns:mc="http://schemas.openxmlformats.org/markup-compatibility/2006">
              <mc:Choice xmlns:v="urn:schemas-microsoft-com:vml" Requires="v">
                <p:oleObj spid="_x0000_s728121" name="Equation" r:id="rId20" imgW="1993900" imgH="508000" progId="Equation.3">
                  <p:embed/>
                </p:oleObj>
              </mc:Choice>
              <mc:Fallback>
                <p:oleObj name="Equation" r:id="rId20" imgW="1993900" imgH="508000" progId="Equation.3">
                  <p:embed/>
                  <p:pic>
                    <p:nvPicPr>
                      <p:cNvPr id="0" name=""/>
                      <p:cNvPicPr/>
                      <p:nvPr/>
                    </p:nvPicPr>
                    <p:blipFill>
                      <a:blip r:embed="rId21"/>
                      <a:stretch>
                        <a:fillRect/>
                      </a:stretch>
                    </p:blipFill>
                    <p:spPr>
                      <a:xfrm>
                        <a:off x="1233232" y="2817813"/>
                        <a:ext cx="1993900" cy="508000"/>
                      </a:xfrm>
                      <a:prstGeom prst="rect">
                        <a:avLst/>
                      </a:prstGeom>
                    </p:spPr>
                  </p:pic>
                </p:oleObj>
              </mc:Fallback>
            </mc:AlternateContent>
          </a:graphicData>
        </a:graphic>
      </p:graphicFrame>
      <p:cxnSp>
        <p:nvCxnSpPr>
          <p:cNvPr id="53" name="Straight Arrow Connector 52"/>
          <p:cNvCxnSpPr/>
          <p:nvPr/>
        </p:nvCxnSpPr>
        <p:spPr bwMode="auto">
          <a:xfrm>
            <a:off x="6356773" y="5002946"/>
            <a:ext cx="0" cy="505206"/>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3894049" y="5234500"/>
            <a:ext cx="5002626" cy="42099"/>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flipV="1">
            <a:off x="6360083" y="5036363"/>
            <a:ext cx="2524971" cy="201927"/>
          </a:xfrm>
          <a:prstGeom prst="straightConnector1">
            <a:avLst/>
          </a:prstGeom>
          <a:solidFill>
            <a:schemeClr val="accent1"/>
          </a:solidFill>
          <a:ln w="2857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6356773" y="5023996"/>
            <a:ext cx="2504821" cy="1403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p:cNvCxnSpPr/>
          <p:nvPr/>
        </p:nvCxnSpPr>
        <p:spPr bwMode="auto">
          <a:xfrm flipH="1">
            <a:off x="8858853" y="5023995"/>
            <a:ext cx="2740" cy="216172"/>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8" name="TextBox 57"/>
          <p:cNvSpPr txBox="1"/>
          <p:nvPr/>
        </p:nvSpPr>
        <p:spPr>
          <a:xfrm rot="20761590">
            <a:off x="7342684" y="4863318"/>
            <a:ext cx="338554" cy="461665"/>
          </a:xfrm>
          <a:prstGeom prst="rect">
            <a:avLst/>
          </a:prstGeom>
          <a:noFill/>
        </p:spPr>
        <p:txBody>
          <a:bodyPr wrap="none" rtlCol="0">
            <a:spAutoFit/>
          </a:bodyPr>
          <a:lstStyle/>
          <a:p>
            <a:r>
              <a:rPr lang="en-US" dirty="0" smtClean="0"/>
              <a:t>x</a:t>
            </a:r>
            <a:endParaRPr lang="en-US" dirty="0"/>
          </a:p>
        </p:txBody>
      </p:sp>
      <p:graphicFrame>
        <p:nvGraphicFramePr>
          <p:cNvPr id="59" name="Object 58"/>
          <p:cNvGraphicFramePr>
            <a:graphicFrameLocks noChangeAspect="1"/>
          </p:cNvGraphicFramePr>
          <p:nvPr>
            <p:extLst>
              <p:ext uri="{D42A27DB-BD31-4B8C-83A1-F6EECF244321}">
                <p14:modId xmlns:p14="http://schemas.microsoft.com/office/powerpoint/2010/main" val="1940951707"/>
              </p:ext>
            </p:extLst>
          </p:nvPr>
        </p:nvGraphicFramePr>
        <p:xfrm>
          <a:off x="8430480" y="4594150"/>
          <a:ext cx="292962" cy="379127"/>
        </p:xfrm>
        <a:graphic>
          <a:graphicData uri="http://schemas.openxmlformats.org/presentationml/2006/ole">
            <mc:AlternateContent xmlns:mc="http://schemas.openxmlformats.org/markup-compatibility/2006">
              <mc:Choice xmlns:v="urn:schemas-microsoft-com:vml" Requires="v">
                <p:oleObj spid="_x0000_s728122" name="Equation" r:id="rId22" imgW="431800" imgH="558800" progId="Equation.3">
                  <p:embed/>
                </p:oleObj>
              </mc:Choice>
              <mc:Fallback>
                <p:oleObj name="Equation" r:id="rId22" imgW="431800" imgH="558800" progId="Equation.3">
                  <p:embed/>
                  <p:pic>
                    <p:nvPicPr>
                      <p:cNvPr id="0" name=""/>
                      <p:cNvPicPr/>
                      <p:nvPr/>
                    </p:nvPicPr>
                    <p:blipFill>
                      <a:blip r:embed="rId5"/>
                      <a:stretch>
                        <a:fillRect/>
                      </a:stretch>
                    </p:blipFill>
                    <p:spPr>
                      <a:xfrm>
                        <a:off x="8430480" y="4594150"/>
                        <a:ext cx="292962" cy="379127"/>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1178044289"/>
              </p:ext>
            </p:extLst>
          </p:nvPr>
        </p:nvGraphicFramePr>
        <p:xfrm>
          <a:off x="6470032" y="5356897"/>
          <a:ext cx="316563" cy="376453"/>
        </p:xfrm>
        <a:graphic>
          <a:graphicData uri="http://schemas.openxmlformats.org/presentationml/2006/ole">
            <mc:AlternateContent xmlns:mc="http://schemas.openxmlformats.org/markup-compatibility/2006">
              <mc:Choice xmlns:v="urn:schemas-microsoft-com:vml" Requires="v">
                <p:oleObj spid="_x0000_s728123" name="Equation" r:id="rId23" imgW="469900" imgH="558800" progId="Equation.3">
                  <p:embed/>
                </p:oleObj>
              </mc:Choice>
              <mc:Fallback>
                <p:oleObj name="Equation" r:id="rId23" imgW="469900" imgH="558800" progId="Equation.3">
                  <p:embed/>
                  <p:pic>
                    <p:nvPicPr>
                      <p:cNvPr id="0" name=""/>
                      <p:cNvPicPr/>
                      <p:nvPr/>
                    </p:nvPicPr>
                    <p:blipFill>
                      <a:blip r:embed="rId7"/>
                      <a:stretch>
                        <a:fillRect/>
                      </a:stretch>
                    </p:blipFill>
                    <p:spPr>
                      <a:xfrm>
                        <a:off x="6470032" y="5356897"/>
                        <a:ext cx="316563" cy="37645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261071672"/>
              </p:ext>
            </p:extLst>
          </p:nvPr>
        </p:nvGraphicFramePr>
        <p:xfrm>
          <a:off x="5149645" y="4806184"/>
          <a:ext cx="319683" cy="413707"/>
        </p:xfrm>
        <a:graphic>
          <a:graphicData uri="http://schemas.openxmlformats.org/presentationml/2006/ole">
            <mc:AlternateContent xmlns:mc="http://schemas.openxmlformats.org/markup-compatibility/2006">
              <mc:Choice xmlns:v="urn:schemas-microsoft-com:vml" Requires="v">
                <p:oleObj spid="_x0000_s728124" name="Equation" r:id="rId24" imgW="431800" imgH="558800" progId="Equation.3">
                  <p:embed/>
                </p:oleObj>
              </mc:Choice>
              <mc:Fallback>
                <p:oleObj name="Equation" r:id="rId24" imgW="431800" imgH="558800" progId="Equation.3">
                  <p:embed/>
                  <p:pic>
                    <p:nvPicPr>
                      <p:cNvPr id="0" name=""/>
                      <p:cNvPicPr/>
                      <p:nvPr/>
                    </p:nvPicPr>
                    <p:blipFill>
                      <a:blip r:embed="rId25"/>
                      <a:stretch>
                        <a:fillRect/>
                      </a:stretch>
                    </p:blipFill>
                    <p:spPr>
                      <a:xfrm>
                        <a:off x="5149645" y="4806184"/>
                        <a:ext cx="319683" cy="413707"/>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45240134"/>
              </p:ext>
            </p:extLst>
          </p:nvPr>
        </p:nvGraphicFramePr>
        <p:xfrm>
          <a:off x="6764757" y="4557460"/>
          <a:ext cx="422275" cy="379413"/>
        </p:xfrm>
        <a:graphic>
          <a:graphicData uri="http://schemas.openxmlformats.org/presentationml/2006/ole">
            <mc:AlternateContent xmlns:mc="http://schemas.openxmlformats.org/markup-compatibility/2006">
              <mc:Choice xmlns:v="urn:schemas-microsoft-com:vml" Requires="v">
                <p:oleObj spid="_x0000_s728125" name="Equation" r:id="rId26" imgW="622300" imgH="558800" progId="Equation.3">
                  <p:embed/>
                </p:oleObj>
              </mc:Choice>
              <mc:Fallback>
                <p:oleObj name="Equation" r:id="rId26" imgW="622300" imgH="558800" progId="Equation.3">
                  <p:embed/>
                  <p:pic>
                    <p:nvPicPr>
                      <p:cNvPr id="0" name=""/>
                      <p:cNvPicPr/>
                      <p:nvPr/>
                    </p:nvPicPr>
                    <p:blipFill>
                      <a:blip r:embed="rId27"/>
                      <a:stretch>
                        <a:fillRect/>
                      </a:stretch>
                    </p:blipFill>
                    <p:spPr>
                      <a:xfrm>
                        <a:off x="6764757" y="4557460"/>
                        <a:ext cx="422275" cy="37941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612605035"/>
              </p:ext>
            </p:extLst>
          </p:nvPr>
        </p:nvGraphicFramePr>
        <p:xfrm>
          <a:off x="5921755" y="4853619"/>
          <a:ext cx="324337" cy="291241"/>
        </p:xfrm>
        <a:graphic>
          <a:graphicData uri="http://schemas.openxmlformats.org/presentationml/2006/ole">
            <mc:AlternateContent xmlns:mc="http://schemas.openxmlformats.org/markup-compatibility/2006">
              <mc:Choice xmlns:v="urn:schemas-microsoft-com:vml" Requires="v">
                <p:oleObj spid="_x0000_s728126" name="Equation" r:id="rId28" imgW="622300" imgH="558800" progId="Equation.3">
                  <p:embed/>
                </p:oleObj>
              </mc:Choice>
              <mc:Fallback>
                <p:oleObj name="Equation" r:id="rId28" imgW="622300" imgH="558800" progId="Equation.3">
                  <p:embed/>
                  <p:pic>
                    <p:nvPicPr>
                      <p:cNvPr id="0" name=""/>
                      <p:cNvPicPr/>
                      <p:nvPr/>
                    </p:nvPicPr>
                    <p:blipFill>
                      <a:blip r:embed="rId17"/>
                      <a:stretch>
                        <a:fillRect/>
                      </a:stretch>
                    </p:blipFill>
                    <p:spPr>
                      <a:xfrm>
                        <a:off x="5921755" y="4853619"/>
                        <a:ext cx="324337" cy="291241"/>
                      </a:xfrm>
                      <a:prstGeom prst="rect">
                        <a:avLst/>
                      </a:prstGeom>
                    </p:spPr>
                  </p:pic>
                </p:oleObj>
              </mc:Fallback>
            </mc:AlternateContent>
          </a:graphicData>
        </a:graphic>
      </p:graphicFrame>
      <p:graphicFrame>
        <p:nvGraphicFramePr>
          <p:cNvPr id="77" name="Object 76"/>
          <p:cNvGraphicFramePr>
            <a:graphicFrameLocks noChangeAspect="1"/>
          </p:cNvGraphicFramePr>
          <p:nvPr>
            <p:extLst>
              <p:ext uri="{D42A27DB-BD31-4B8C-83A1-F6EECF244321}">
                <p14:modId xmlns:p14="http://schemas.microsoft.com/office/powerpoint/2010/main" val="2798156920"/>
              </p:ext>
            </p:extLst>
          </p:nvPr>
        </p:nvGraphicFramePr>
        <p:xfrm>
          <a:off x="6413188" y="5046188"/>
          <a:ext cx="126009" cy="173263"/>
        </p:xfrm>
        <a:graphic>
          <a:graphicData uri="http://schemas.openxmlformats.org/presentationml/2006/ole">
            <mc:AlternateContent xmlns:mc="http://schemas.openxmlformats.org/markup-compatibility/2006">
              <mc:Choice xmlns:v="urn:schemas-microsoft-com:vml" Requires="v">
                <p:oleObj spid="_x0000_s728127" name="Equation" r:id="rId29" imgW="203200" imgH="279400" progId="Equation.3">
                  <p:embed/>
                </p:oleObj>
              </mc:Choice>
              <mc:Fallback>
                <p:oleObj name="Equation" r:id="rId29" imgW="203200" imgH="279400" progId="Equation.3">
                  <p:embed/>
                  <p:pic>
                    <p:nvPicPr>
                      <p:cNvPr id="0" name=""/>
                      <p:cNvPicPr/>
                      <p:nvPr/>
                    </p:nvPicPr>
                    <p:blipFill>
                      <a:blip r:embed="rId11"/>
                      <a:stretch>
                        <a:fillRect/>
                      </a:stretch>
                    </p:blipFill>
                    <p:spPr>
                      <a:xfrm>
                        <a:off x="6413188" y="5046188"/>
                        <a:ext cx="126009" cy="173263"/>
                      </a:xfrm>
                      <a:prstGeom prst="rect">
                        <a:avLst/>
                      </a:prstGeom>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3002521287"/>
              </p:ext>
            </p:extLst>
          </p:nvPr>
        </p:nvGraphicFramePr>
        <p:xfrm>
          <a:off x="1089025" y="3378200"/>
          <a:ext cx="2540000" cy="508000"/>
        </p:xfrm>
        <a:graphic>
          <a:graphicData uri="http://schemas.openxmlformats.org/presentationml/2006/ole">
            <mc:AlternateContent xmlns:mc="http://schemas.openxmlformats.org/markup-compatibility/2006">
              <mc:Choice xmlns:v="urn:schemas-microsoft-com:vml" Requires="v">
                <p:oleObj spid="_x0000_s728128" name="Equation" r:id="rId30" imgW="2540000" imgH="508000" progId="Equation.3">
                  <p:embed/>
                </p:oleObj>
              </mc:Choice>
              <mc:Fallback>
                <p:oleObj name="Equation" r:id="rId30" imgW="2540000" imgH="508000" progId="Equation.3">
                  <p:embed/>
                  <p:pic>
                    <p:nvPicPr>
                      <p:cNvPr id="0" name=""/>
                      <p:cNvPicPr/>
                      <p:nvPr/>
                    </p:nvPicPr>
                    <p:blipFill>
                      <a:blip r:embed="rId31"/>
                      <a:stretch>
                        <a:fillRect/>
                      </a:stretch>
                    </p:blipFill>
                    <p:spPr>
                      <a:xfrm>
                        <a:off x="1089025" y="3378200"/>
                        <a:ext cx="2540000" cy="508000"/>
                      </a:xfrm>
                      <a:prstGeom prst="rect">
                        <a:avLst/>
                      </a:prstGeom>
                    </p:spPr>
                  </p:pic>
                </p:oleObj>
              </mc:Fallback>
            </mc:AlternateContent>
          </a:graphicData>
        </a:graphic>
      </p:graphicFrame>
    </p:spTree>
    <p:extLst>
      <p:ext uri="{BB962C8B-B14F-4D97-AF65-F5344CB8AC3E}">
        <p14:creationId xmlns:p14="http://schemas.microsoft.com/office/powerpoint/2010/main" val="36225511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139" y="630872"/>
            <a:ext cx="9144000" cy="553998"/>
          </a:xfrm>
        </p:spPr>
        <p:txBody>
          <a:bodyPr/>
          <a:lstStyle/>
          <a:p>
            <a:r>
              <a:rPr lang="en-US" dirty="0" smtClean="0">
                <a:solidFill>
                  <a:schemeClr val="bg1"/>
                </a:solidFill>
              </a:rPr>
              <a:t>Example 10.2 Pulling a friend on a swing</a:t>
            </a:r>
            <a:endParaRPr lang="en-US" dirty="0">
              <a:solidFill>
                <a:schemeClr val="bg1"/>
              </a:solidFill>
            </a:endParaRPr>
          </a:p>
        </p:txBody>
      </p:sp>
      <p:sp>
        <p:nvSpPr>
          <p:cNvPr id="7" name="Text Placeholder 6"/>
          <p:cNvSpPr>
            <a:spLocks noGrp="1"/>
          </p:cNvSpPr>
          <p:nvPr>
            <p:ph type="body" sz="quarter" idx="11"/>
          </p:nvPr>
        </p:nvSpPr>
        <p:spPr>
          <a:xfrm>
            <a:off x="0" y="-296100"/>
            <a:ext cx="9144000" cy="1157760"/>
          </a:xfrm>
        </p:spPr>
        <p:txBody>
          <a:bodyPr/>
          <a:lstStyle/>
          <a:p>
            <a:r>
              <a:rPr lang="en-US" dirty="0" smtClean="0"/>
              <a:t>Section 10.3: Decomposition of forces</a:t>
            </a: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374962768"/>
              </p:ext>
            </p:extLst>
          </p:nvPr>
        </p:nvGraphicFramePr>
        <p:xfrm>
          <a:off x="1204913" y="1298456"/>
          <a:ext cx="2070100" cy="508000"/>
        </p:xfrm>
        <a:graphic>
          <a:graphicData uri="http://schemas.openxmlformats.org/presentationml/2006/ole">
            <mc:AlternateContent xmlns:mc="http://schemas.openxmlformats.org/markup-compatibility/2006">
              <mc:Choice xmlns:v="urn:schemas-microsoft-com:vml" Requires="v">
                <p:oleObj spid="_x0000_s669439" name="Equation" r:id="rId3" imgW="2070100" imgH="508000" progId="Equation.3">
                  <p:embed/>
                </p:oleObj>
              </mc:Choice>
              <mc:Fallback>
                <p:oleObj name="Equation" r:id="rId3" imgW="2070100" imgH="508000" progId="Equation.3">
                  <p:embed/>
                  <p:pic>
                    <p:nvPicPr>
                      <p:cNvPr id="0" name=""/>
                      <p:cNvPicPr/>
                      <p:nvPr/>
                    </p:nvPicPr>
                    <p:blipFill>
                      <a:blip r:embed="rId4"/>
                      <a:stretch>
                        <a:fillRect/>
                      </a:stretch>
                    </p:blipFill>
                    <p:spPr>
                      <a:xfrm>
                        <a:off x="1204913" y="1298456"/>
                        <a:ext cx="2070100" cy="5080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306784823"/>
              </p:ext>
            </p:extLst>
          </p:nvPr>
        </p:nvGraphicFramePr>
        <p:xfrm>
          <a:off x="1881663" y="2000864"/>
          <a:ext cx="1022339" cy="401477"/>
        </p:xfrm>
        <a:graphic>
          <a:graphicData uri="http://schemas.openxmlformats.org/presentationml/2006/ole">
            <mc:AlternateContent xmlns:mc="http://schemas.openxmlformats.org/markup-compatibility/2006">
              <mc:Choice xmlns:v="urn:schemas-microsoft-com:vml" Requires="v">
                <p:oleObj spid="_x0000_s669440" name="Equation" r:id="rId5" imgW="1422400" imgH="558800" progId="Equation.3">
                  <p:embed/>
                </p:oleObj>
              </mc:Choice>
              <mc:Fallback>
                <p:oleObj name="Equation" r:id="rId5" imgW="1422400" imgH="558800" progId="Equation.3">
                  <p:embed/>
                  <p:pic>
                    <p:nvPicPr>
                      <p:cNvPr id="0" name=""/>
                      <p:cNvPicPr/>
                      <p:nvPr/>
                    </p:nvPicPr>
                    <p:blipFill>
                      <a:blip r:embed="rId6"/>
                      <a:stretch>
                        <a:fillRect/>
                      </a:stretch>
                    </p:blipFill>
                    <p:spPr>
                      <a:xfrm>
                        <a:off x="1881663" y="2000864"/>
                        <a:ext cx="1022339" cy="401477"/>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868783354"/>
              </p:ext>
            </p:extLst>
          </p:nvPr>
        </p:nvGraphicFramePr>
        <p:xfrm>
          <a:off x="1233232" y="2622431"/>
          <a:ext cx="1993900" cy="508000"/>
        </p:xfrm>
        <a:graphic>
          <a:graphicData uri="http://schemas.openxmlformats.org/presentationml/2006/ole">
            <mc:AlternateContent xmlns:mc="http://schemas.openxmlformats.org/markup-compatibility/2006">
              <mc:Choice xmlns:v="urn:schemas-microsoft-com:vml" Requires="v">
                <p:oleObj spid="_x0000_s669441" name="Equation" r:id="rId7" imgW="1993900" imgH="508000" progId="Equation.3">
                  <p:embed/>
                </p:oleObj>
              </mc:Choice>
              <mc:Fallback>
                <p:oleObj name="Equation" r:id="rId7" imgW="1993900" imgH="508000" progId="Equation.3">
                  <p:embed/>
                  <p:pic>
                    <p:nvPicPr>
                      <p:cNvPr id="0" name=""/>
                      <p:cNvPicPr/>
                      <p:nvPr/>
                    </p:nvPicPr>
                    <p:blipFill>
                      <a:blip r:embed="rId8"/>
                      <a:stretch>
                        <a:fillRect/>
                      </a:stretch>
                    </p:blipFill>
                    <p:spPr>
                      <a:xfrm>
                        <a:off x="1233232" y="2622431"/>
                        <a:ext cx="1993900" cy="5080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459247598"/>
              </p:ext>
            </p:extLst>
          </p:nvPr>
        </p:nvGraphicFramePr>
        <p:xfrm>
          <a:off x="1024924" y="3676855"/>
          <a:ext cx="2628900" cy="457200"/>
        </p:xfrm>
        <a:graphic>
          <a:graphicData uri="http://schemas.openxmlformats.org/presentationml/2006/ole">
            <mc:AlternateContent xmlns:mc="http://schemas.openxmlformats.org/markup-compatibility/2006">
              <mc:Choice xmlns:v="urn:schemas-microsoft-com:vml" Requires="v">
                <p:oleObj spid="_x0000_s669442" name="Equation" r:id="rId9" imgW="2628900" imgH="457200" progId="Equation.3">
                  <p:embed/>
                </p:oleObj>
              </mc:Choice>
              <mc:Fallback>
                <p:oleObj name="Equation" r:id="rId9" imgW="2628900" imgH="457200" progId="Equation.3">
                  <p:embed/>
                  <p:pic>
                    <p:nvPicPr>
                      <p:cNvPr id="0" name=""/>
                      <p:cNvPicPr/>
                      <p:nvPr/>
                    </p:nvPicPr>
                    <p:blipFill>
                      <a:blip r:embed="rId10"/>
                      <a:stretch>
                        <a:fillRect/>
                      </a:stretch>
                    </p:blipFill>
                    <p:spPr>
                      <a:xfrm>
                        <a:off x="1024924" y="3676855"/>
                        <a:ext cx="2628900" cy="457200"/>
                      </a:xfrm>
                      <a:prstGeom prst="rect">
                        <a:avLst/>
                      </a:prstGeom>
                      <a:ln>
                        <a:solidFill>
                          <a:srgbClr val="FF0000"/>
                        </a:solidFill>
                      </a:ln>
                    </p:spPr>
                  </p:pic>
                </p:oleObj>
              </mc:Fallback>
            </mc:AlternateContent>
          </a:graphicData>
        </a:graphic>
      </p:graphicFrame>
      <p:cxnSp>
        <p:nvCxnSpPr>
          <p:cNvPr id="53" name="Straight Arrow Connector 52"/>
          <p:cNvCxnSpPr/>
          <p:nvPr/>
        </p:nvCxnSpPr>
        <p:spPr bwMode="auto">
          <a:xfrm>
            <a:off x="6356773" y="5002946"/>
            <a:ext cx="0" cy="505206"/>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3894049" y="5234500"/>
            <a:ext cx="5002626" cy="42099"/>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flipV="1">
            <a:off x="6360083" y="5036363"/>
            <a:ext cx="2524971" cy="201927"/>
          </a:xfrm>
          <a:prstGeom prst="straightConnector1">
            <a:avLst/>
          </a:prstGeom>
          <a:solidFill>
            <a:schemeClr val="accent1"/>
          </a:solidFill>
          <a:ln w="2857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6356773" y="5023996"/>
            <a:ext cx="2504821" cy="1403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p:cNvCxnSpPr/>
          <p:nvPr/>
        </p:nvCxnSpPr>
        <p:spPr bwMode="auto">
          <a:xfrm flipH="1">
            <a:off x="8858853" y="5023995"/>
            <a:ext cx="2740" cy="216172"/>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8" name="TextBox 57"/>
          <p:cNvSpPr txBox="1"/>
          <p:nvPr/>
        </p:nvSpPr>
        <p:spPr>
          <a:xfrm rot="20761590">
            <a:off x="7342684" y="4863318"/>
            <a:ext cx="338554" cy="461665"/>
          </a:xfrm>
          <a:prstGeom prst="rect">
            <a:avLst/>
          </a:prstGeom>
          <a:noFill/>
        </p:spPr>
        <p:txBody>
          <a:bodyPr wrap="none" rtlCol="0">
            <a:spAutoFit/>
          </a:bodyPr>
          <a:lstStyle/>
          <a:p>
            <a:r>
              <a:rPr lang="en-US" dirty="0" smtClean="0"/>
              <a:t>x</a:t>
            </a:r>
            <a:endParaRPr lang="en-US" dirty="0"/>
          </a:p>
        </p:txBody>
      </p:sp>
      <p:graphicFrame>
        <p:nvGraphicFramePr>
          <p:cNvPr id="59" name="Object 58"/>
          <p:cNvGraphicFramePr>
            <a:graphicFrameLocks noChangeAspect="1"/>
          </p:cNvGraphicFramePr>
          <p:nvPr>
            <p:extLst>
              <p:ext uri="{D42A27DB-BD31-4B8C-83A1-F6EECF244321}">
                <p14:modId xmlns:p14="http://schemas.microsoft.com/office/powerpoint/2010/main" val="4194708157"/>
              </p:ext>
            </p:extLst>
          </p:nvPr>
        </p:nvGraphicFramePr>
        <p:xfrm>
          <a:off x="8430480" y="4594150"/>
          <a:ext cx="292962" cy="379127"/>
        </p:xfrm>
        <a:graphic>
          <a:graphicData uri="http://schemas.openxmlformats.org/presentationml/2006/ole">
            <mc:AlternateContent xmlns:mc="http://schemas.openxmlformats.org/markup-compatibility/2006">
              <mc:Choice xmlns:v="urn:schemas-microsoft-com:vml" Requires="v">
                <p:oleObj spid="_x0000_s669443" name="Equation" r:id="rId11" imgW="431800" imgH="558800" progId="Equation.3">
                  <p:embed/>
                </p:oleObj>
              </mc:Choice>
              <mc:Fallback>
                <p:oleObj name="Equation" r:id="rId11" imgW="431800" imgH="558800" progId="Equation.3">
                  <p:embed/>
                  <p:pic>
                    <p:nvPicPr>
                      <p:cNvPr id="0" name=""/>
                      <p:cNvPicPr/>
                      <p:nvPr/>
                    </p:nvPicPr>
                    <p:blipFill>
                      <a:blip r:embed="rId12"/>
                      <a:stretch>
                        <a:fillRect/>
                      </a:stretch>
                    </p:blipFill>
                    <p:spPr>
                      <a:xfrm>
                        <a:off x="8430480" y="4594150"/>
                        <a:ext cx="292962" cy="379127"/>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437376056"/>
              </p:ext>
            </p:extLst>
          </p:nvPr>
        </p:nvGraphicFramePr>
        <p:xfrm>
          <a:off x="6470032" y="5356897"/>
          <a:ext cx="316563" cy="376453"/>
        </p:xfrm>
        <a:graphic>
          <a:graphicData uri="http://schemas.openxmlformats.org/presentationml/2006/ole">
            <mc:AlternateContent xmlns:mc="http://schemas.openxmlformats.org/markup-compatibility/2006">
              <mc:Choice xmlns:v="urn:schemas-microsoft-com:vml" Requires="v">
                <p:oleObj spid="_x0000_s669444" name="Equation" r:id="rId13" imgW="469900" imgH="558800" progId="Equation.3">
                  <p:embed/>
                </p:oleObj>
              </mc:Choice>
              <mc:Fallback>
                <p:oleObj name="Equation" r:id="rId13" imgW="469900" imgH="558800" progId="Equation.3">
                  <p:embed/>
                  <p:pic>
                    <p:nvPicPr>
                      <p:cNvPr id="0" name=""/>
                      <p:cNvPicPr/>
                      <p:nvPr/>
                    </p:nvPicPr>
                    <p:blipFill>
                      <a:blip r:embed="rId14"/>
                      <a:stretch>
                        <a:fillRect/>
                      </a:stretch>
                    </p:blipFill>
                    <p:spPr>
                      <a:xfrm>
                        <a:off x="6470032" y="5356897"/>
                        <a:ext cx="316563" cy="37645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199878325"/>
              </p:ext>
            </p:extLst>
          </p:nvPr>
        </p:nvGraphicFramePr>
        <p:xfrm>
          <a:off x="5149645" y="4806184"/>
          <a:ext cx="319683" cy="413707"/>
        </p:xfrm>
        <a:graphic>
          <a:graphicData uri="http://schemas.openxmlformats.org/presentationml/2006/ole">
            <mc:AlternateContent xmlns:mc="http://schemas.openxmlformats.org/markup-compatibility/2006">
              <mc:Choice xmlns:v="urn:schemas-microsoft-com:vml" Requires="v">
                <p:oleObj spid="_x0000_s669445" name="Equation" r:id="rId15" imgW="431800" imgH="558800" progId="Equation.3">
                  <p:embed/>
                </p:oleObj>
              </mc:Choice>
              <mc:Fallback>
                <p:oleObj name="Equation" r:id="rId15" imgW="431800" imgH="558800" progId="Equation.3">
                  <p:embed/>
                  <p:pic>
                    <p:nvPicPr>
                      <p:cNvPr id="0" name=""/>
                      <p:cNvPicPr/>
                      <p:nvPr/>
                    </p:nvPicPr>
                    <p:blipFill>
                      <a:blip r:embed="rId16"/>
                      <a:stretch>
                        <a:fillRect/>
                      </a:stretch>
                    </p:blipFill>
                    <p:spPr>
                      <a:xfrm>
                        <a:off x="5149645" y="4806184"/>
                        <a:ext cx="319683" cy="413707"/>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1218967904"/>
              </p:ext>
            </p:extLst>
          </p:nvPr>
        </p:nvGraphicFramePr>
        <p:xfrm>
          <a:off x="6764757" y="4557460"/>
          <a:ext cx="422275" cy="379413"/>
        </p:xfrm>
        <a:graphic>
          <a:graphicData uri="http://schemas.openxmlformats.org/presentationml/2006/ole">
            <mc:AlternateContent xmlns:mc="http://schemas.openxmlformats.org/markup-compatibility/2006">
              <mc:Choice xmlns:v="urn:schemas-microsoft-com:vml" Requires="v">
                <p:oleObj spid="_x0000_s669446" name="Equation" r:id="rId17" imgW="622300" imgH="558800" progId="Equation.3">
                  <p:embed/>
                </p:oleObj>
              </mc:Choice>
              <mc:Fallback>
                <p:oleObj name="Equation" r:id="rId17" imgW="622300" imgH="558800" progId="Equation.3">
                  <p:embed/>
                  <p:pic>
                    <p:nvPicPr>
                      <p:cNvPr id="0" name=""/>
                      <p:cNvPicPr/>
                      <p:nvPr/>
                    </p:nvPicPr>
                    <p:blipFill>
                      <a:blip r:embed="rId18"/>
                      <a:stretch>
                        <a:fillRect/>
                      </a:stretch>
                    </p:blipFill>
                    <p:spPr>
                      <a:xfrm>
                        <a:off x="6764757" y="4557460"/>
                        <a:ext cx="422275" cy="37941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882192938"/>
              </p:ext>
            </p:extLst>
          </p:nvPr>
        </p:nvGraphicFramePr>
        <p:xfrm>
          <a:off x="5921755" y="4853619"/>
          <a:ext cx="324337" cy="291241"/>
        </p:xfrm>
        <a:graphic>
          <a:graphicData uri="http://schemas.openxmlformats.org/presentationml/2006/ole">
            <mc:AlternateContent xmlns:mc="http://schemas.openxmlformats.org/markup-compatibility/2006">
              <mc:Choice xmlns:v="urn:schemas-microsoft-com:vml" Requires="v">
                <p:oleObj spid="_x0000_s669447" name="Equation" r:id="rId19" imgW="622300" imgH="558800" progId="Equation.3">
                  <p:embed/>
                </p:oleObj>
              </mc:Choice>
              <mc:Fallback>
                <p:oleObj name="Equation" r:id="rId19" imgW="622300" imgH="558800" progId="Equation.3">
                  <p:embed/>
                  <p:pic>
                    <p:nvPicPr>
                      <p:cNvPr id="0" name=""/>
                      <p:cNvPicPr/>
                      <p:nvPr/>
                    </p:nvPicPr>
                    <p:blipFill>
                      <a:blip r:embed="rId20"/>
                      <a:stretch>
                        <a:fillRect/>
                      </a:stretch>
                    </p:blipFill>
                    <p:spPr>
                      <a:xfrm>
                        <a:off x="5921755" y="4853619"/>
                        <a:ext cx="324337" cy="291241"/>
                      </a:xfrm>
                      <a:prstGeom prst="rect">
                        <a:avLst/>
                      </a:prstGeom>
                    </p:spPr>
                  </p:pic>
                </p:oleObj>
              </mc:Fallback>
            </mc:AlternateContent>
          </a:graphicData>
        </a:graphic>
      </p:graphicFrame>
      <p:graphicFrame>
        <p:nvGraphicFramePr>
          <p:cNvPr id="77" name="Object 76"/>
          <p:cNvGraphicFramePr>
            <a:graphicFrameLocks noChangeAspect="1"/>
          </p:cNvGraphicFramePr>
          <p:nvPr>
            <p:extLst>
              <p:ext uri="{D42A27DB-BD31-4B8C-83A1-F6EECF244321}">
                <p14:modId xmlns:p14="http://schemas.microsoft.com/office/powerpoint/2010/main" val="2001392987"/>
              </p:ext>
            </p:extLst>
          </p:nvPr>
        </p:nvGraphicFramePr>
        <p:xfrm>
          <a:off x="6413188" y="5046188"/>
          <a:ext cx="126009" cy="173263"/>
        </p:xfrm>
        <a:graphic>
          <a:graphicData uri="http://schemas.openxmlformats.org/presentationml/2006/ole">
            <mc:AlternateContent xmlns:mc="http://schemas.openxmlformats.org/markup-compatibility/2006">
              <mc:Choice xmlns:v="urn:schemas-microsoft-com:vml" Requires="v">
                <p:oleObj spid="_x0000_s669448" name="Equation" r:id="rId21" imgW="203200" imgH="279400" progId="Equation.3">
                  <p:embed/>
                </p:oleObj>
              </mc:Choice>
              <mc:Fallback>
                <p:oleObj name="Equation" r:id="rId21" imgW="203200" imgH="279400" progId="Equation.3">
                  <p:embed/>
                  <p:pic>
                    <p:nvPicPr>
                      <p:cNvPr id="0" name=""/>
                      <p:cNvPicPr/>
                      <p:nvPr/>
                    </p:nvPicPr>
                    <p:blipFill>
                      <a:blip r:embed="rId22"/>
                      <a:stretch>
                        <a:fillRect/>
                      </a:stretch>
                    </p:blipFill>
                    <p:spPr>
                      <a:xfrm>
                        <a:off x="6413188" y="5046188"/>
                        <a:ext cx="126009" cy="173263"/>
                      </a:xfrm>
                      <a:prstGeom prst="rect">
                        <a:avLst/>
                      </a:prstGeom>
                    </p:spPr>
                  </p:pic>
                </p:oleObj>
              </mc:Fallback>
            </mc:AlternateContent>
          </a:graphicData>
        </a:graphic>
      </p:graphicFrame>
      <p:sp>
        <p:nvSpPr>
          <p:cNvPr id="6" name="TextBox 5"/>
          <p:cNvSpPr txBox="1"/>
          <p:nvPr/>
        </p:nvSpPr>
        <p:spPr>
          <a:xfrm>
            <a:off x="5746354" y="1501584"/>
            <a:ext cx="1535847" cy="461665"/>
          </a:xfrm>
          <a:prstGeom prst="rect">
            <a:avLst/>
          </a:prstGeom>
          <a:noFill/>
        </p:spPr>
        <p:txBody>
          <a:bodyPr wrap="none" rtlCol="0">
            <a:spAutoFit/>
          </a:bodyPr>
          <a:lstStyle/>
          <a:p>
            <a:r>
              <a:rPr lang="en-US" dirty="0" smtClean="0"/>
              <a:t>Iron cross</a:t>
            </a:r>
            <a:endParaRPr lang="en-US" dirty="0"/>
          </a:p>
        </p:txBody>
      </p:sp>
      <p:pic>
        <p:nvPicPr>
          <p:cNvPr id="37" name="Picture 36" descr="10_16_Figure.jpg"/>
          <p:cNvPicPr>
            <a:picLocks noChangeAspect="1"/>
          </p:cNvPicPr>
          <p:nvPr/>
        </p:nvPicPr>
        <p:blipFill rotWithShape="1">
          <a:blip r:embed="rId23">
            <a:extLst>
              <a:ext uri="{28A0092B-C50C-407E-A947-70E740481C1C}">
                <a14:useLocalDpi xmlns:a14="http://schemas.microsoft.com/office/drawing/2010/main" val="0"/>
              </a:ext>
            </a:extLst>
          </a:blip>
          <a:srcRect b="3122"/>
          <a:stretch/>
        </p:blipFill>
        <p:spPr>
          <a:xfrm>
            <a:off x="403840" y="4201190"/>
            <a:ext cx="3333038" cy="2235806"/>
          </a:xfrm>
          <a:prstGeom prst="rect">
            <a:avLst/>
          </a:prstGeom>
        </p:spPr>
      </p:pic>
      <p:graphicFrame>
        <p:nvGraphicFramePr>
          <p:cNvPr id="38" name="Object 37"/>
          <p:cNvGraphicFramePr>
            <a:graphicFrameLocks noChangeAspect="1"/>
          </p:cNvGraphicFramePr>
          <p:nvPr>
            <p:extLst>
              <p:ext uri="{D42A27DB-BD31-4B8C-83A1-F6EECF244321}">
                <p14:modId xmlns:p14="http://schemas.microsoft.com/office/powerpoint/2010/main" val="556172731"/>
              </p:ext>
            </p:extLst>
          </p:nvPr>
        </p:nvGraphicFramePr>
        <p:xfrm>
          <a:off x="1097906" y="3094023"/>
          <a:ext cx="2540000" cy="508000"/>
        </p:xfrm>
        <a:graphic>
          <a:graphicData uri="http://schemas.openxmlformats.org/presentationml/2006/ole">
            <mc:AlternateContent xmlns:mc="http://schemas.openxmlformats.org/markup-compatibility/2006">
              <mc:Choice xmlns:v="urn:schemas-microsoft-com:vml" Requires="v">
                <p:oleObj spid="_x0000_s669449" name="Equation" r:id="rId24" imgW="2540000" imgH="508000" progId="Equation.3">
                  <p:embed/>
                </p:oleObj>
              </mc:Choice>
              <mc:Fallback>
                <p:oleObj name="Equation" r:id="rId24" imgW="2540000" imgH="508000" progId="Equation.3">
                  <p:embed/>
                  <p:pic>
                    <p:nvPicPr>
                      <p:cNvPr id="0" name=""/>
                      <p:cNvPicPr/>
                      <p:nvPr/>
                    </p:nvPicPr>
                    <p:blipFill>
                      <a:blip r:embed="rId25"/>
                      <a:stretch>
                        <a:fillRect/>
                      </a:stretch>
                    </p:blipFill>
                    <p:spPr>
                      <a:xfrm>
                        <a:off x="1097906" y="3094023"/>
                        <a:ext cx="2540000" cy="508000"/>
                      </a:xfrm>
                      <a:prstGeom prst="rect">
                        <a:avLst/>
                      </a:prstGeom>
                    </p:spPr>
                  </p:pic>
                </p:oleObj>
              </mc:Fallback>
            </mc:AlternateContent>
          </a:graphicData>
        </a:graphic>
      </p:graphicFrame>
      <p:cxnSp>
        <p:nvCxnSpPr>
          <p:cNvPr id="39" name="Straight Arrow Connector 38"/>
          <p:cNvCxnSpPr/>
          <p:nvPr/>
        </p:nvCxnSpPr>
        <p:spPr bwMode="auto">
          <a:xfrm flipH="1">
            <a:off x="6314675" y="2511998"/>
            <a:ext cx="7016" cy="673608"/>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a:off x="5760387" y="2869852"/>
            <a:ext cx="1185755" cy="0"/>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flipV="1">
            <a:off x="6305911" y="2533048"/>
            <a:ext cx="626199" cy="321513"/>
          </a:xfrm>
          <a:prstGeom prst="straightConnector1">
            <a:avLst/>
          </a:prstGeom>
          <a:solidFill>
            <a:schemeClr val="accent1"/>
          </a:solidFill>
          <a:ln w="2857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p:cNvCxnSpPr/>
          <p:nvPr/>
        </p:nvCxnSpPr>
        <p:spPr bwMode="auto">
          <a:xfrm flipV="1">
            <a:off x="6307782" y="2526031"/>
            <a:ext cx="610295" cy="273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a:off x="6895308" y="2514731"/>
            <a:ext cx="15753" cy="35512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 name="TextBox 44"/>
          <p:cNvSpPr txBox="1"/>
          <p:nvPr/>
        </p:nvSpPr>
        <p:spPr>
          <a:xfrm rot="20761590">
            <a:off x="6460591" y="2416439"/>
            <a:ext cx="338554" cy="461665"/>
          </a:xfrm>
          <a:prstGeom prst="rect">
            <a:avLst/>
          </a:prstGeom>
          <a:noFill/>
        </p:spPr>
        <p:txBody>
          <a:bodyPr wrap="none" rtlCol="0">
            <a:spAutoFit/>
          </a:bodyPr>
          <a:lstStyle/>
          <a:p>
            <a:r>
              <a:rPr lang="en-US" dirty="0" smtClean="0"/>
              <a:t>x</a:t>
            </a:r>
            <a:endParaRPr lang="en-US" dirty="0"/>
          </a:p>
        </p:txBody>
      </p:sp>
      <p:graphicFrame>
        <p:nvGraphicFramePr>
          <p:cNvPr id="46" name="Object 45"/>
          <p:cNvGraphicFramePr>
            <a:graphicFrameLocks noChangeAspect="1"/>
          </p:cNvGraphicFramePr>
          <p:nvPr>
            <p:extLst>
              <p:ext uri="{D42A27DB-BD31-4B8C-83A1-F6EECF244321}">
                <p14:modId xmlns:p14="http://schemas.microsoft.com/office/powerpoint/2010/main" val="4133696308"/>
              </p:ext>
            </p:extLst>
          </p:nvPr>
        </p:nvGraphicFramePr>
        <p:xfrm>
          <a:off x="6980064" y="2105171"/>
          <a:ext cx="292962" cy="379127"/>
        </p:xfrm>
        <a:graphic>
          <a:graphicData uri="http://schemas.openxmlformats.org/presentationml/2006/ole">
            <mc:AlternateContent xmlns:mc="http://schemas.openxmlformats.org/markup-compatibility/2006">
              <mc:Choice xmlns:v="urn:schemas-microsoft-com:vml" Requires="v">
                <p:oleObj spid="_x0000_s669450" name="Equation" r:id="rId26" imgW="431800" imgH="558800" progId="Equation.3">
                  <p:embed/>
                </p:oleObj>
              </mc:Choice>
              <mc:Fallback>
                <p:oleObj name="Equation" r:id="rId26" imgW="431800" imgH="558800" progId="Equation.3">
                  <p:embed/>
                  <p:pic>
                    <p:nvPicPr>
                      <p:cNvPr id="0" name=""/>
                      <p:cNvPicPr/>
                      <p:nvPr/>
                    </p:nvPicPr>
                    <p:blipFill>
                      <a:blip r:embed="rId12"/>
                      <a:stretch>
                        <a:fillRect/>
                      </a:stretch>
                    </p:blipFill>
                    <p:spPr>
                      <a:xfrm>
                        <a:off x="6980064" y="2105171"/>
                        <a:ext cx="292962" cy="379127"/>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861737602"/>
              </p:ext>
            </p:extLst>
          </p:nvPr>
        </p:nvGraphicFramePr>
        <p:xfrm>
          <a:off x="6366746" y="3085438"/>
          <a:ext cx="316563" cy="376453"/>
        </p:xfrm>
        <a:graphic>
          <a:graphicData uri="http://schemas.openxmlformats.org/presentationml/2006/ole">
            <mc:AlternateContent xmlns:mc="http://schemas.openxmlformats.org/markup-compatibility/2006">
              <mc:Choice xmlns:v="urn:schemas-microsoft-com:vml" Requires="v">
                <p:oleObj spid="_x0000_s669451" name="Equation" r:id="rId27" imgW="469900" imgH="558800" progId="Equation.3">
                  <p:embed/>
                </p:oleObj>
              </mc:Choice>
              <mc:Fallback>
                <p:oleObj name="Equation" r:id="rId27" imgW="469900" imgH="558800" progId="Equation.3">
                  <p:embed/>
                  <p:pic>
                    <p:nvPicPr>
                      <p:cNvPr id="0" name=""/>
                      <p:cNvPicPr/>
                      <p:nvPr/>
                    </p:nvPicPr>
                    <p:blipFill>
                      <a:blip r:embed="rId14"/>
                      <a:stretch>
                        <a:fillRect/>
                      </a:stretch>
                    </p:blipFill>
                    <p:spPr>
                      <a:xfrm>
                        <a:off x="6366746" y="3085438"/>
                        <a:ext cx="316563" cy="376453"/>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4089144697"/>
              </p:ext>
            </p:extLst>
          </p:nvPr>
        </p:nvGraphicFramePr>
        <p:xfrm>
          <a:off x="5439272" y="2450523"/>
          <a:ext cx="319683" cy="413707"/>
        </p:xfrm>
        <a:graphic>
          <a:graphicData uri="http://schemas.openxmlformats.org/presentationml/2006/ole">
            <mc:AlternateContent xmlns:mc="http://schemas.openxmlformats.org/markup-compatibility/2006">
              <mc:Choice xmlns:v="urn:schemas-microsoft-com:vml" Requires="v">
                <p:oleObj spid="_x0000_s669452" name="Equation" r:id="rId28" imgW="431800" imgH="558800" progId="Equation.3">
                  <p:embed/>
                </p:oleObj>
              </mc:Choice>
              <mc:Fallback>
                <p:oleObj name="Equation" r:id="rId28" imgW="431800" imgH="558800" progId="Equation.3">
                  <p:embed/>
                  <p:pic>
                    <p:nvPicPr>
                      <p:cNvPr id="0" name=""/>
                      <p:cNvPicPr/>
                      <p:nvPr/>
                    </p:nvPicPr>
                    <p:blipFill>
                      <a:blip r:embed="rId29"/>
                      <a:stretch>
                        <a:fillRect/>
                      </a:stretch>
                    </p:blipFill>
                    <p:spPr>
                      <a:xfrm>
                        <a:off x="5439272" y="2450523"/>
                        <a:ext cx="319683" cy="413707"/>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153551375"/>
              </p:ext>
            </p:extLst>
          </p:nvPr>
        </p:nvGraphicFramePr>
        <p:xfrm>
          <a:off x="6366033" y="2541489"/>
          <a:ext cx="173164" cy="238101"/>
        </p:xfrm>
        <a:graphic>
          <a:graphicData uri="http://schemas.openxmlformats.org/presentationml/2006/ole">
            <mc:AlternateContent xmlns:mc="http://schemas.openxmlformats.org/markup-compatibility/2006">
              <mc:Choice xmlns:v="urn:schemas-microsoft-com:vml" Requires="v">
                <p:oleObj spid="_x0000_s669453" name="Equation" r:id="rId30" imgW="203200" imgH="279400" progId="Equation.3">
                  <p:embed/>
                </p:oleObj>
              </mc:Choice>
              <mc:Fallback>
                <p:oleObj name="Equation" r:id="rId30" imgW="203200" imgH="279400" progId="Equation.3">
                  <p:embed/>
                  <p:pic>
                    <p:nvPicPr>
                      <p:cNvPr id="0" name=""/>
                      <p:cNvPicPr/>
                      <p:nvPr/>
                    </p:nvPicPr>
                    <p:blipFill>
                      <a:blip r:embed="rId22"/>
                      <a:stretch>
                        <a:fillRect/>
                      </a:stretch>
                    </p:blipFill>
                    <p:spPr>
                      <a:xfrm>
                        <a:off x="6366033" y="2541489"/>
                        <a:ext cx="173164" cy="238101"/>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803525069"/>
              </p:ext>
            </p:extLst>
          </p:nvPr>
        </p:nvGraphicFramePr>
        <p:xfrm>
          <a:off x="6451939" y="2126076"/>
          <a:ext cx="358172" cy="321817"/>
        </p:xfrm>
        <a:graphic>
          <a:graphicData uri="http://schemas.openxmlformats.org/presentationml/2006/ole">
            <mc:AlternateContent xmlns:mc="http://schemas.openxmlformats.org/markup-compatibility/2006">
              <mc:Choice xmlns:v="urn:schemas-microsoft-com:vml" Requires="v">
                <p:oleObj spid="_x0000_s669454" name="Equation" r:id="rId31" imgW="622300" imgH="558800" progId="Equation.3">
                  <p:embed/>
                </p:oleObj>
              </mc:Choice>
              <mc:Fallback>
                <p:oleObj name="Equation" r:id="rId31" imgW="622300" imgH="558800" progId="Equation.3">
                  <p:embed/>
                  <p:pic>
                    <p:nvPicPr>
                      <p:cNvPr id="0" name=""/>
                      <p:cNvPicPr/>
                      <p:nvPr/>
                    </p:nvPicPr>
                    <p:blipFill>
                      <a:blip r:embed="rId32"/>
                      <a:stretch>
                        <a:fillRect/>
                      </a:stretch>
                    </p:blipFill>
                    <p:spPr>
                      <a:xfrm>
                        <a:off x="6451939" y="2126076"/>
                        <a:ext cx="358172" cy="321817"/>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439923665"/>
              </p:ext>
            </p:extLst>
          </p:nvPr>
        </p:nvGraphicFramePr>
        <p:xfrm>
          <a:off x="7004224" y="2554093"/>
          <a:ext cx="324337" cy="291241"/>
        </p:xfrm>
        <a:graphic>
          <a:graphicData uri="http://schemas.openxmlformats.org/presentationml/2006/ole">
            <mc:AlternateContent xmlns:mc="http://schemas.openxmlformats.org/markup-compatibility/2006">
              <mc:Choice xmlns:v="urn:schemas-microsoft-com:vml" Requires="v">
                <p:oleObj spid="_x0000_s669455" name="Equation" r:id="rId33" imgW="622300" imgH="558800" progId="Equation.3">
                  <p:embed/>
                </p:oleObj>
              </mc:Choice>
              <mc:Fallback>
                <p:oleObj name="Equation" r:id="rId33" imgW="622300" imgH="558800" progId="Equation.3">
                  <p:embed/>
                  <p:pic>
                    <p:nvPicPr>
                      <p:cNvPr id="0" name=""/>
                      <p:cNvPicPr/>
                      <p:nvPr/>
                    </p:nvPicPr>
                    <p:blipFill>
                      <a:blip r:embed="rId20"/>
                      <a:stretch>
                        <a:fillRect/>
                      </a:stretch>
                    </p:blipFill>
                    <p:spPr>
                      <a:xfrm>
                        <a:off x="7004224" y="2554093"/>
                        <a:ext cx="324337" cy="291241"/>
                      </a:xfrm>
                      <a:prstGeom prst="rect">
                        <a:avLst/>
                      </a:prstGeom>
                    </p:spPr>
                  </p:pic>
                </p:oleObj>
              </mc:Fallback>
            </mc:AlternateContent>
          </a:graphicData>
        </a:graphic>
      </p:graphicFrame>
      <p:pic>
        <p:nvPicPr>
          <p:cNvPr id="2" name="Picture 1"/>
          <p:cNvPicPr>
            <a:picLocks noChangeAspect="1"/>
          </p:cNvPicPr>
          <p:nvPr/>
        </p:nvPicPr>
        <p:blipFill rotWithShape="1">
          <a:blip r:embed="rId34"/>
          <a:srcRect t="15652"/>
          <a:stretch/>
        </p:blipFill>
        <p:spPr>
          <a:xfrm>
            <a:off x="4674412" y="2028383"/>
            <a:ext cx="4174901" cy="1980816"/>
          </a:xfrm>
          <a:prstGeom prst="rect">
            <a:avLst/>
          </a:prstGeom>
        </p:spPr>
      </p:pic>
    </p:spTree>
    <p:extLst>
      <p:ext uri="{BB962C8B-B14F-4D97-AF65-F5344CB8AC3E}">
        <p14:creationId xmlns:p14="http://schemas.microsoft.com/office/powerpoint/2010/main" val="2191263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sp>
        <p:nvSpPr>
          <p:cNvPr id="6" name="Content Placeholder 5"/>
          <p:cNvSpPr>
            <a:spLocks noGrp="1"/>
          </p:cNvSpPr>
          <p:nvPr>
            <p:ph idx="1"/>
          </p:nvPr>
        </p:nvSpPr>
        <p:spPr>
          <a:xfrm>
            <a:off x="365125" y="1170432"/>
            <a:ext cx="4505876" cy="5422392"/>
          </a:xfrm>
        </p:spPr>
        <p:txBody>
          <a:bodyPr/>
          <a:lstStyle/>
          <a:p>
            <a:r>
              <a:rPr lang="en-US" sz="2200" dirty="0"/>
              <a:t>As illustrated in the figure, the decomposition of an arbitrary vector </a:t>
            </a:r>
            <a:r>
              <a:rPr lang="en-US" sz="2200" dirty="0" smtClean="0"/>
              <a:t>    can </a:t>
            </a:r>
            <a:r>
              <a:rPr lang="en-US" sz="2200" dirty="0"/>
              <a:t>be written </a:t>
            </a:r>
            <a:r>
              <a:rPr lang="en-US" sz="2200" dirty="0" smtClean="0"/>
              <a:t>as:</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where    and    represent unit vectors along </a:t>
            </a:r>
            <a:r>
              <a:rPr lang="en-US" sz="2200" i="1" dirty="0" smtClean="0"/>
              <a:t>x</a:t>
            </a:r>
            <a:r>
              <a:rPr lang="en-US" sz="2200" dirty="0" smtClean="0"/>
              <a:t> and </a:t>
            </a:r>
            <a:r>
              <a:rPr lang="en-US" sz="2200" i="1" dirty="0" smtClean="0"/>
              <a:t>y</a:t>
            </a:r>
            <a:r>
              <a:rPr lang="en-US" sz="2200" dirty="0" smtClean="0"/>
              <a:t> axes.</a:t>
            </a:r>
            <a:br>
              <a:rPr lang="en-US" sz="2200" dirty="0" smtClean="0"/>
            </a:br>
            <a:endParaRPr lang="en-US" sz="2200" dirty="0" smtClean="0"/>
          </a:p>
          <a:p>
            <a:r>
              <a:rPr lang="en-US" sz="2200" dirty="0"/>
              <a:t>Using the Pythagorean theorem we can find the </a:t>
            </a:r>
            <a:r>
              <a:rPr lang="en-US" sz="2200" dirty="0" smtClean="0"/>
              <a:t>magnitude of     as</a:t>
            </a:r>
            <a:endParaRPr lang="en-US" sz="2200" dirty="0"/>
          </a:p>
          <a:p>
            <a:endParaRPr lang="en-US" sz="2200" dirty="0" smtClean="0"/>
          </a:p>
          <a:p>
            <a:endParaRPr lang="en-US" sz="2200" dirty="0"/>
          </a:p>
          <a:p>
            <a:r>
              <a:rPr lang="en-US" sz="2200" dirty="0" smtClean="0"/>
              <a:t>The </a:t>
            </a:r>
            <a:r>
              <a:rPr lang="en-US" sz="2200" dirty="0"/>
              <a:t>angle of     with respect to the </a:t>
            </a:r>
            <a:r>
              <a:rPr lang="en-US" sz="2200" i="1" dirty="0"/>
              <a:t>x</a:t>
            </a:r>
            <a:r>
              <a:rPr lang="en-US" sz="2200" dirty="0"/>
              <a:t> axis </a:t>
            </a:r>
            <a:r>
              <a:rPr lang="en-US" sz="2200" dirty="0" smtClean="0"/>
              <a:t>is</a:t>
            </a:r>
            <a:endParaRPr lang="en-US" sz="2200" dirty="0"/>
          </a:p>
        </p:txBody>
      </p:sp>
      <p:graphicFrame>
        <p:nvGraphicFramePr>
          <p:cNvPr id="8" name="Object 7"/>
          <p:cNvGraphicFramePr>
            <a:graphicFrameLocks noChangeAspect="1"/>
          </p:cNvGraphicFramePr>
          <p:nvPr>
            <p:extLst>
              <p:ext uri="{D42A27DB-BD31-4B8C-83A1-F6EECF244321}">
                <p14:modId xmlns:p14="http://schemas.microsoft.com/office/powerpoint/2010/main" val="1403816691"/>
              </p:ext>
            </p:extLst>
          </p:nvPr>
        </p:nvGraphicFramePr>
        <p:xfrm>
          <a:off x="1542707" y="1859551"/>
          <a:ext cx="228600" cy="317500"/>
        </p:xfrm>
        <a:graphic>
          <a:graphicData uri="http://schemas.openxmlformats.org/presentationml/2006/ole">
            <mc:AlternateContent xmlns:mc="http://schemas.openxmlformats.org/markup-compatibility/2006">
              <mc:Choice xmlns:v="urn:schemas-microsoft-com:vml" Requires="v">
                <p:oleObj spid="_x0000_s661281" name="Equation" r:id="rId3" imgW="228600" imgH="317500" progId="Equation.DSMT4">
                  <p:embed/>
                </p:oleObj>
              </mc:Choice>
              <mc:Fallback>
                <p:oleObj name="Equation" r:id="rId3" imgW="228600" imgH="317500" progId="Equation.DSMT4">
                  <p:embed/>
                  <p:pic>
                    <p:nvPicPr>
                      <p:cNvPr id="0" name=""/>
                      <p:cNvPicPr/>
                      <p:nvPr/>
                    </p:nvPicPr>
                    <p:blipFill>
                      <a:blip r:embed="rId4"/>
                      <a:stretch>
                        <a:fillRect/>
                      </a:stretch>
                    </p:blipFill>
                    <p:spPr>
                      <a:xfrm>
                        <a:off x="1542707" y="1859551"/>
                        <a:ext cx="228600" cy="317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55253271"/>
              </p:ext>
            </p:extLst>
          </p:nvPr>
        </p:nvGraphicFramePr>
        <p:xfrm>
          <a:off x="1271588" y="2359025"/>
          <a:ext cx="2667000" cy="444500"/>
        </p:xfrm>
        <a:graphic>
          <a:graphicData uri="http://schemas.openxmlformats.org/presentationml/2006/ole">
            <mc:AlternateContent xmlns:mc="http://schemas.openxmlformats.org/markup-compatibility/2006">
              <mc:Choice xmlns:v="urn:schemas-microsoft-com:vml" Requires="v">
                <p:oleObj spid="_x0000_s661282" name="Equation" r:id="rId5" imgW="2667000" imgH="444500" progId="Equation.DSMT4">
                  <p:embed/>
                </p:oleObj>
              </mc:Choice>
              <mc:Fallback>
                <p:oleObj name="Equation" r:id="rId5" imgW="2667000" imgH="444500" progId="Equation.DSMT4">
                  <p:embed/>
                  <p:pic>
                    <p:nvPicPr>
                      <p:cNvPr id="0" name=""/>
                      <p:cNvPicPr/>
                      <p:nvPr/>
                    </p:nvPicPr>
                    <p:blipFill>
                      <a:blip r:embed="rId6"/>
                      <a:stretch>
                        <a:fillRect/>
                      </a:stretch>
                    </p:blipFill>
                    <p:spPr>
                      <a:xfrm>
                        <a:off x="1271588" y="2359025"/>
                        <a:ext cx="2667000" cy="4445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61480456"/>
              </p:ext>
            </p:extLst>
          </p:nvPr>
        </p:nvGraphicFramePr>
        <p:xfrm>
          <a:off x="1557338" y="2875191"/>
          <a:ext cx="152400" cy="317500"/>
        </p:xfrm>
        <a:graphic>
          <a:graphicData uri="http://schemas.openxmlformats.org/presentationml/2006/ole">
            <mc:AlternateContent xmlns:mc="http://schemas.openxmlformats.org/markup-compatibility/2006">
              <mc:Choice xmlns:v="urn:schemas-microsoft-com:vml" Requires="v">
                <p:oleObj spid="_x0000_s661283" name="Equation" r:id="rId7" imgW="152400" imgH="317500" progId="Equation.DSMT4">
                  <p:embed/>
                </p:oleObj>
              </mc:Choice>
              <mc:Fallback>
                <p:oleObj name="Equation" r:id="rId7" imgW="152400" imgH="317500" progId="Equation.DSMT4">
                  <p:embed/>
                  <p:pic>
                    <p:nvPicPr>
                      <p:cNvPr id="0" name=""/>
                      <p:cNvPicPr/>
                      <p:nvPr/>
                    </p:nvPicPr>
                    <p:blipFill>
                      <a:blip r:embed="rId8"/>
                      <a:stretch>
                        <a:fillRect/>
                      </a:stretch>
                    </p:blipFill>
                    <p:spPr>
                      <a:xfrm>
                        <a:off x="1557338" y="2875191"/>
                        <a:ext cx="152400" cy="317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84341321"/>
              </p:ext>
            </p:extLst>
          </p:nvPr>
        </p:nvGraphicFramePr>
        <p:xfrm>
          <a:off x="2197554" y="2828790"/>
          <a:ext cx="177800" cy="381000"/>
        </p:xfrm>
        <a:graphic>
          <a:graphicData uri="http://schemas.openxmlformats.org/presentationml/2006/ole">
            <mc:AlternateContent xmlns:mc="http://schemas.openxmlformats.org/markup-compatibility/2006">
              <mc:Choice xmlns:v="urn:schemas-microsoft-com:vml" Requires="v">
                <p:oleObj spid="_x0000_s661284" name="Equation" r:id="rId9" imgW="177800" imgH="381000" progId="Equation.DSMT4">
                  <p:embed/>
                </p:oleObj>
              </mc:Choice>
              <mc:Fallback>
                <p:oleObj name="Equation" r:id="rId9" imgW="177800" imgH="381000" progId="Equation.DSMT4">
                  <p:embed/>
                  <p:pic>
                    <p:nvPicPr>
                      <p:cNvPr id="0" name=""/>
                      <p:cNvPicPr/>
                      <p:nvPr/>
                    </p:nvPicPr>
                    <p:blipFill>
                      <a:blip r:embed="rId10"/>
                      <a:stretch>
                        <a:fillRect/>
                      </a:stretch>
                    </p:blipFill>
                    <p:spPr>
                      <a:xfrm>
                        <a:off x="2197554" y="2828790"/>
                        <a:ext cx="177800" cy="381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36571152"/>
              </p:ext>
            </p:extLst>
          </p:nvPr>
        </p:nvGraphicFramePr>
        <p:xfrm>
          <a:off x="1698625" y="4818851"/>
          <a:ext cx="2311400" cy="533400"/>
        </p:xfrm>
        <a:graphic>
          <a:graphicData uri="http://schemas.openxmlformats.org/presentationml/2006/ole">
            <mc:AlternateContent xmlns:mc="http://schemas.openxmlformats.org/markup-compatibility/2006">
              <mc:Choice xmlns:v="urn:schemas-microsoft-com:vml" Requires="v">
                <p:oleObj spid="_x0000_s661285" name="Equation" r:id="rId11" imgW="2311400" imgH="533400" progId="Equation.DSMT4">
                  <p:embed/>
                </p:oleObj>
              </mc:Choice>
              <mc:Fallback>
                <p:oleObj name="Equation" r:id="rId11" imgW="2311400" imgH="533400" progId="Equation.DSMT4">
                  <p:embed/>
                  <p:pic>
                    <p:nvPicPr>
                      <p:cNvPr id="0" name=""/>
                      <p:cNvPicPr/>
                      <p:nvPr/>
                    </p:nvPicPr>
                    <p:blipFill>
                      <a:blip r:embed="rId12"/>
                      <a:stretch>
                        <a:fillRect/>
                      </a:stretch>
                    </p:blipFill>
                    <p:spPr>
                      <a:xfrm>
                        <a:off x="1698625" y="4818851"/>
                        <a:ext cx="2311400" cy="533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66605025"/>
              </p:ext>
            </p:extLst>
          </p:nvPr>
        </p:nvGraphicFramePr>
        <p:xfrm>
          <a:off x="2338388" y="5830888"/>
          <a:ext cx="1181100" cy="838200"/>
        </p:xfrm>
        <a:graphic>
          <a:graphicData uri="http://schemas.openxmlformats.org/presentationml/2006/ole">
            <mc:AlternateContent xmlns:mc="http://schemas.openxmlformats.org/markup-compatibility/2006">
              <mc:Choice xmlns:v="urn:schemas-microsoft-com:vml" Requires="v">
                <p:oleObj spid="_x0000_s661286" name="Equation" r:id="rId13" imgW="1181100" imgH="838200" progId="Equation.DSMT4">
                  <p:embed/>
                </p:oleObj>
              </mc:Choice>
              <mc:Fallback>
                <p:oleObj name="Equation" r:id="rId13" imgW="1181100" imgH="838200" progId="Equation.DSMT4">
                  <p:embed/>
                  <p:pic>
                    <p:nvPicPr>
                      <p:cNvPr id="0" name=""/>
                      <p:cNvPicPr/>
                      <p:nvPr/>
                    </p:nvPicPr>
                    <p:blipFill>
                      <a:blip r:embed="rId14"/>
                      <a:stretch>
                        <a:fillRect/>
                      </a:stretch>
                    </p:blipFill>
                    <p:spPr>
                      <a:xfrm>
                        <a:off x="2338388" y="5830888"/>
                        <a:ext cx="1181100" cy="8382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62664757"/>
              </p:ext>
            </p:extLst>
          </p:nvPr>
        </p:nvGraphicFramePr>
        <p:xfrm>
          <a:off x="2286615" y="5490053"/>
          <a:ext cx="228600" cy="317500"/>
        </p:xfrm>
        <a:graphic>
          <a:graphicData uri="http://schemas.openxmlformats.org/presentationml/2006/ole">
            <mc:AlternateContent xmlns:mc="http://schemas.openxmlformats.org/markup-compatibility/2006">
              <mc:Choice xmlns:v="urn:schemas-microsoft-com:vml" Requires="v">
                <p:oleObj spid="_x0000_s661287" name="Equation" r:id="rId15" imgW="228600" imgH="317500" progId="Equation.DSMT4">
                  <p:embed/>
                </p:oleObj>
              </mc:Choice>
              <mc:Fallback>
                <p:oleObj name="Equation" r:id="rId15" imgW="228600" imgH="317500" progId="Equation.DSMT4">
                  <p:embed/>
                  <p:pic>
                    <p:nvPicPr>
                      <p:cNvPr id="0" name=""/>
                      <p:cNvPicPr/>
                      <p:nvPr/>
                    </p:nvPicPr>
                    <p:blipFill>
                      <a:blip r:embed="rId4"/>
                      <a:stretch>
                        <a:fillRect/>
                      </a:stretch>
                    </p:blipFill>
                    <p:spPr>
                      <a:xfrm>
                        <a:off x="2286615" y="5490053"/>
                        <a:ext cx="228600" cy="3175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53537002"/>
              </p:ext>
            </p:extLst>
          </p:nvPr>
        </p:nvGraphicFramePr>
        <p:xfrm>
          <a:off x="3730979" y="4264702"/>
          <a:ext cx="228600" cy="317500"/>
        </p:xfrm>
        <a:graphic>
          <a:graphicData uri="http://schemas.openxmlformats.org/presentationml/2006/ole">
            <mc:AlternateContent xmlns:mc="http://schemas.openxmlformats.org/markup-compatibility/2006">
              <mc:Choice xmlns:v="urn:schemas-microsoft-com:vml" Requires="v">
                <p:oleObj spid="_x0000_s661288" name="Equation" r:id="rId16" imgW="228600" imgH="317500" progId="Equation.DSMT4">
                  <p:embed/>
                </p:oleObj>
              </mc:Choice>
              <mc:Fallback>
                <p:oleObj name="Equation" r:id="rId16" imgW="228600" imgH="317500" progId="Equation.DSMT4">
                  <p:embed/>
                  <p:pic>
                    <p:nvPicPr>
                      <p:cNvPr id="0" name=""/>
                      <p:cNvPicPr/>
                      <p:nvPr/>
                    </p:nvPicPr>
                    <p:blipFill>
                      <a:blip r:embed="rId4"/>
                      <a:stretch>
                        <a:fillRect/>
                      </a:stretch>
                    </p:blipFill>
                    <p:spPr>
                      <a:xfrm>
                        <a:off x="3730979" y="4264702"/>
                        <a:ext cx="228600" cy="317500"/>
                      </a:xfrm>
                      <a:prstGeom prst="rect">
                        <a:avLst/>
                      </a:prstGeom>
                    </p:spPr>
                  </p:pic>
                </p:oleObj>
              </mc:Fallback>
            </mc:AlternateContent>
          </a:graphicData>
        </a:graphic>
      </p:graphicFrame>
      <p:pic>
        <p:nvPicPr>
          <p:cNvPr id="21" name="Picture 20" descr="10_28_Figure.jpg"/>
          <p:cNvPicPr>
            <a:picLocks noChangeAspect="1"/>
          </p:cNvPicPr>
          <p:nvPr/>
        </p:nvPicPr>
        <p:blipFill rotWithShape="1">
          <a:blip r:embed="rId17">
            <a:extLst>
              <a:ext uri="{28A0092B-C50C-407E-A947-70E740481C1C}">
                <a14:useLocalDpi xmlns:a14="http://schemas.microsoft.com/office/drawing/2010/main" val="0"/>
              </a:ext>
            </a:extLst>
          </a:blip>
          <a:srcRect b="2804"/>
          <a:stretch/>
        </p:blipFill>
        <p:spPr>
          <a:xfrm>
            <a:off x="4961465" y="2441103"/>
            <a:ext cx="4086871" cy="3111497"/>
          </a:xfrm>
          <a:prstGeom prst="rect">
            <a:avLst/>
          </a:prstGeom>
        </p:spPr>
      </p:pic>
    </p:spTree>
    <p:extLst>
      <p:ext uri="{BB962C8B-B14F-4D97-AF65-F5344CB8AC3E}">
        <p14:creationId xmlns:p14="http://schemas.microsoft.com/office/powerpoint/2010/main" val="1726518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sp>
        <p:nvSpPr>
          <p:cNvPr id="6" name="Content Placeholder 5"/>
          <p:cNvSpPr>
            <a:spLocks noGrp="1"/>
          </p:cNvSpPr>
          <p:nvPr>
            <p:ph idx="1"/>
          </p:nvPr>
        </p:nvSpPr>
        <p:spPr>
          <a:xfrm>
            <a:off x="365124" y="1170432"/>
            <a:ext cx="4436291" cy="5422392"/>
          </a:xfrm>
        </p:spPr>
        <p:txBody>
          <a:bodyPr/>
          <a:lstStyle/>
          <a:p>
            <a:r>
              <a:rPr lang="en-US" dirty="0"/>
              <a:t>As illustrated in the figure, the decomposition of vectors is particularly useful when adding or subtracting them</a:t>
            </a:r>
            <a:r>
              <a:rPr lang="en-US" dirty="0" smtClean="0"/>
              <a:t>:</a:t>
            </a:r>
          </a:p>
          <a:p>
            <a:pPr marL="0" indent="0">
              <a:buNone/>
            </a:pPr>
            <a:endParaRPr lang="en-US" dirty="0" smtClean="0"/>
          </a:p>
          <a:p>
            <a:pPr marL="0" indent="0">
              <a:buNone/>
            </a:pPr>
            <a:endParaRPr lang="en-US" dirty="0" smtClean="0"/>
          </a:p>
          <a:p>
            <a:pPr marL="0" indent="0" algn="ctr">
              <a:lnSpc>
                <a:spcPct val="130000"/>
              </a:lnSpc>
              <a:buNone/>
            </a:pPr>
            <a:r>
              <a:rPr lang="fr-FR" i="1" dirty="0" smtClean="0"/>
              <a:t>R</a:t>
            </a:r>
            <a:r>
              <a:rPr lang="fr-FR" i="1" baseline="-25000" dirty="0" smtClean="0"/>
              <a:t>x</a:t>
            </a:r>
            <a:r>
              <a:rPr lang="fr-FR" dirty="0"/>
              <a:t> </a:t>
            </a:r>
            <a:r>
              <a:rPr lang="fr-FR" dirty="0" smtClean="0"/>
              <a:t>= </a:t>
            </a:r>
            <a:r>
              <a:rPr lang="fr-FR" i="1" dirty="0" smtClean="0"/>
              <a:t>A</a:t>
            </a:r>
            <a:r>
              <a:rPr lang="fr-FR" i="1" baseline="-25000" dirty="0" smtClean="0"/>
              <a:t>x</a:t>
            </a:r>
            <a:r>
              <a:rPr lang="fr-FR" dirty="0" smtClean="0"/>
              <a:t> + </a:t>
            </a:r>
            <a:r>
              <a:rPr lang="fr-FR" i="1" dirty="0" smtClean="0"/>
              <a:t>B</a:t>
            </a:r>
            <a:r>
              <a:rPr lang="fr-FR" i="1" baseline="-25000" dirty="0" smtClean="0"/>
              <a:t>x</a:t>
            </a:r>
            <a:r>
              <a:rPr lang="fr-FR" dirty="0" smtClean="0"/>
              <a:t> </a:t>
            </a:r>
          </a:p>
          <a:p>
            <a:pPr marL="0" indent="0" algn="ctr">
              <a:lnSpc>
                <a:spcPct val="130000"/>
              </a:lnSpc>
              <a:buNone/>
            </a:pPr>
            <a:r>
              <a:rPr lang="fr-FR" i="1" dirty="0" smtClean="0"/>
              <a:t>R</a:t>
            </a:r>
            <a:r>
              <a:rPr lang="fr-FR" i="1" baseline="-25000" dirty="0" smtClean="0"/>
              <a:t>y</a:t>
            </a:r>
            <a:r>
              <a:rPr lang="fr-FR" dirty="0" smtClean="0"/>
              <a:t> = </a:t>
            </a:r>
            <a:r>
              <a:rPr lang="fr-FR" i="1" dirty="0" smtClean="0"/>
              <a:t>A</a:t>
            </a:r>
            <a:r>
              <a:rPr lang="fr-FR" i="1" baseline="-25000" dirty="0" smtClean="0"/>
              <a:t>y</a:t>
            </a:r>
            <a:r>
              <a:rPr lang="fr-FR" dirty="0"/>
              <a:t> + </a:t>
            </a:r>
            <a:r>
              <a:rPr lang="fr-FR" i="1" dirty="0" smtClean="0"/>
              <a:t>B</a:t>
            </a:r>
            <a:r>
              <a:rPr lang="fr-FR" i="1" baseline="-25000" dirty="0" smtClean="0"/>
              <a:t>y</a:t>
            </a:r>
            <a:endParaRPr lang="en-US" dirty="0"/>
          </a:p>
        </p:txBody>
      </p:sp>
      <p:pic>
        <p:nvPicPr>
          <p:cNvPr id="3" name="Picture 2" descr="10_29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4947040" y="1870310"/>
            <a:ext cx="4126213" cy="3210794"/>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577103465"/>
              </p:ext>
            </p:extLst>
          </p:nvPr>
        </p:nvGraphicFramePr>
        <p:xfrm>
          <a:off x="762000" y="3789363"/>
          <a:ext cx="3937000" cy="558800"/>
        </p:xfrm>
        <a:graphic>
          <a:graphicData uri="http://schemas.openxmlformats.org/presentationml/2006/ole">
            <mc:AlternateContent xmlns:mc="http://schemas.openxmlformats.org/markup-compatibility/2006">
              <mc:Choice xmlns:v="urn:schemas-microsoft-com:vml" Requires="v">
                <p:oleObj spid="_x0000_s41598" name="Equation" r:id="rId4" imgW="3937000" imgH="558800" progId="Equation.DSMT4">
                  <p:embed/>
                </p:oleObj>
              </mc:Choice>
              <mc:Fallback>
                <p:oleObj name="Equation" r:id="rId4" imgW="3937000" imgH="558800" progId="Equation.DSMT4">
                  <p:embed/>
                  <p:pic>
                    <p:nvPicPr>
                      <p:cNvPr id="0" name=""/>
                      <p:cNvPicPr/>
                      <p:nvPr/>
                    </p:nvPicPr>
                    <p:blipFill>
                      <a:blip r:embed="rId5"/>
                      <a:stretch>
                        <a:fillRect/>
                      </a:stretch>
                    </p:blipFill>
                    <p:spPr>
                      <a:xfrm>
                        <a:off x="762000" y="3789363"/>
                        <a:ext cx="3937000" cy="558800"/>
                      </a:xfrm>
                      <a:prstGeom prst="rect">
                        <a:avLst/>
                      </a:prstGeom>
                    </p:spPr>
                  </p:pic>
                </p:oleObj>
              </mc:Fallback>
            </mc:AlternateContent>
          </a:graphicData>
        </a:graphic>
      </p:graphicFrame>
    </p:spTree>
    <p:extLst>
      <p:ext uri="{BB962C8B-B14F-4D97-AF65-F5344CB8AC3E}">
        <p14:creationId xmlns:p14="http://schemas.microsoft.com/office/powerpoint/2010/main" val="116358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The position vector of an object moving in two dimensions is</a:t>
            </a:r>
          </a:p>
          <a:p>
            <a:pPr marL="0" indent="0">
              <a:buNone/>
            </a:pPr>
            <a:endParaRPr lang="en-US" sz="2400" dirty="0" smtClean="0"/>
          </a:p>
          <a:p>
            <a:r>
              <a:rPr lang="en-US" sz="2400" dirty="0" smtClean="0"/>
              <a:t>The object’s instantaneous velocity is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so that, </a:t>
            </a:r>
            <a:br>
              <a:rPr lang="en-US" sz="2400" dirty="0" smtClean="0"/>
            </a:br>
            <a:r>
              <a:rPr lang="en-US" sz="2400" dirty="0" smtClean="0"/>
              <a:t/>
            </a:r>
            <a:br>
              <a:rPr lang="en-US" sz="2400" dirty="0" smtClean="0"/>
            </a:br>
            <a:endParaRPr lang="en-US" sz="2400" dirty="0" smtClean="0"/>
          </a:p>
          <a:p>
            <a:r>
              <a:rPr lang="en-US" sz="2400" dirty="0" smtClean="0"/>
              <a:t>Similarly, instantaneous acceleration components are</a:t>
            </a:r>
          </a:p>
          <a:p>
            <a:pPr marL="0" indent="0">
              <a:buNone/>
            </a:pPr>
            <a:endParaRPr lang="en-US" sz="2400" dirty="0" smtClean="0">
              <a:solidFill>
                <a:srgbClr val="004A8F"/>
              </a:solidFill>
            </a:endParaRPr>
          </a:p>
          <a:p>
            <a:pPr marL="0" indent="0">
              <a:buNone/>
            </a:pPr>
            <a:endParaRPr lang="en-US" sz="2400" dirty="0" smtClean="0"/>
          </a:p>
          <a:p>
            <a:r>
              <a:rPr lang="en-US" sz="2400" dirty="0" smtClean="0"/>
              <a:t>Decomposing vectors into components allows us to separate motion in a plane into two one-dimensional problems.</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4010767181"/>
              </p:ext>
            </p:extLst>
          </p:nvPr>
        </p:nvGraphicFramePr>
        <p:xfrm>
          <a:off x="3975100" y="1663700"/>
          <a:ext cx="1295400" cy="406400"/>
        </p:xfrm>
        <a:graphic>
          <a:graphicData uri="http://schemas.openxmlformats.org/presentationml/2006/ole">
            <mc:AlternateContent xmlns:mc="http://schemas.openxmlformats.org/markup-compatibility/2006">
              <mc:Choice xmlns:v="urn:schemas-microsoft-com:vml" Requires="v">
                <p:oleObj spid="_x0000_s687173" name="Equation" r:id="rId3" imgW="1295400" imgH="406400" progId="Equation.DSMT4">
                  <p:embed/>
                </p:oleObj>
              </mc:Choice>
              <mc:Fallback>
                <p:oleObj name="Equation" r:id="rId3" imgW="1295400" imgH="406400" progId="Equation.DSMT4">
                  <p:embed/>
                  <p:pic>
                    <p:nvPicPr>
                      <p:cNvPr id="0" name=""/>
                      <p:cNvPicPr/>
                      <p:nvPr/>
                    </p:nvPicPr>
                    <p:blipFill>
                      <a:blip r:embed="rId4"/>
                      <a:stretch>
                        <a:fillRect/>
                      </a:stretch>
                    </p:blipFill>
                    <p:spPr>
                      <a:xfrm>
                        <a:off x="3975100" y="1663700"/>
                        <a:ext cx="1295400" cy="406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95444733"/>
              </p:ext>
            </p:extLst>
          </p:nvPr>
        </p:nvGraphicFramePr>
        <p:xfrm>
          <a:off x="1604422" y="2504287"/>
          <a:ext cx="4203700" cy="762000"/>
        </p:xfrm>
        <a:graphic>
          <a:graphicData uri="http://schemas.openxmlformats.org/presentationml/2006/ole">
            <mc:AlternateContent xmlns:mc="http://schemas.openxmlformats.org/markup-compatibility/2006">
              <mc:Choice xmlns:v="urn:schemas-microsoft-com:vml" Requires="v">
                <p:oleObj spid="_x0000_s687174" name="Equation" r:id="rId5" imgW="4203700" imgH="762000" progId="Equation.DSMT4">
                  <p:embed/>
                </p:oleObj>
              </mc:Choice>
              <mc:Fallback>
                <p:oleObj name="Equation" r:id="rId5" imgW="4203700" imgH="762000" progId="Equation.DSMT4">
                  <p:embed/>
                  <p:pic>
                    <p:nvPicPr>
                      <p:cNvPr id="0" name=""/>
                      <p:cNvPicPr/>
                      <p:nvPr/>
                    </p:nvPicPr>
                    <p:blipFill>
                      <a:blip r:embed="rId6"/>
                      <a:stretch>
                        <a:fillRect/>
                      </a:stretch>
                    </p:blipFill>
                    <p:spPr>
                      <a:xfrm>
                        <a:off x="1604422" y="2504287"/>
                        <a:ext cx="4203700" cy="762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06692394"/>
              </p:ext>
            </p:extLst>
          </p:nvPr>
        </p:nvGraphicFramePr>
        <p:xfrm>
          <a:off x="3257550" y="3583753"/>
          <a:ext cx="2730500" cy="762000"/>
        </p:xfrm>
        <a:graphic>
          <a:graphicData uri="http://schemas.openxmlformats.org/presentationml/2006/ole">
            <mc:AlternateContent xmlns:mc="http://schemas.openxmlformats.org/markup-compatibility/2006">
              <mc:Choice xmlns:v="urn:schemas-microsoft-com:vml" Requires="v">
                <p:oleObj spid="_x0000_s687175" name="Equation" r:id="rId7" imgW="2730500" imgH="762000" progId="Equation.DSMT4">
                  <p:embed/>
                </p:oleObj>
              </mc:Choice>
              <mc:Fallback>
                <p:oleObj name="Equation" r:id="rId7" imgW="2730500" imgH="762000" progId="Equation.DSMT4">
                  <p:embed/>
                  <p:pic>
                    <p:nvPicPr>
                      <p:cNvPr id="0" name=""/>
                      <p:cNvPicPr/>
                      <p:nvPr/>
                    </p:nvPicPr>
                    <p:blipFill>
                      <a:blip r:embed="rId8"/>
                      <a:stretch>
                        <a:fillRect/>
                      </a:stretch>
                    </p:blipFill>
                    <p:spPr>
                      <a:xfrm>
                        <a:off x="3257550" y="3583753"/>
                        <a:ext cx="2730500"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06949319"/>
              </p:ext>
            </p:extLst>
          </p:nvPr>
        </p:nvGraphicFramePr>
        <p:xfrm>
          <a:off x="2305050" y="4880588"/>
          <a:ext cx="4635500" cy="812800"/>
        </p:xfrm>
        <a:graphic>
          <a:graphicData uri="http://schemas.openxmlformats.org/presentationml/2006/ole">
            <mc:AlternateContent xmlns:mc="http://schemas.openxmlformats.org/markup-compatibility/2006">
              <mc:Choice xmlns:v="urn:schemas-microsoft-com:vml" Requires="v">
                <p:oleObj spid="_x0000_s687176" name="Equation" r:id="rId9" imgW="4635500" imgH="812800" progId="Equation.DSMT4">
                  <p:embed/>
                </p:oleObj>
              </mc:Choice>
              <mc:Fallback>
                <p:oleObj name="Equation" r:id="rId9" imgW="4635500" imgH="812800" progId="Equation.DSMT4">
                  <p:embed/>
                  <p:pic>
                    <p:nvPicPr>
                      <p:cNvPr id="0" name=""/>
                      <p:cNvPicPr/>
                      <p:nvPr/>
                    </p:nvPicPr>
                    <p:blipFill>
                      <a:blip r:embed="rId10"/>
                      <a:stretch>
                        <a:fillRect/>
                      </a:stretch>
                    </p:blipFill>
                    <p:spPr>
                      <a:xfrm>
                        <a:off x="2305050" y="4880588"/>
                        <a:ext cx="4635500" cy="812800"/>
                      </a:xfrm>
                      <a:prstGeom prst="rect">
                        <a:avLst/>
                      </a:prstGeom>
                    </p:spPr>
                  </p:pic>
                </p:oleObj>
              </mc:Fallback>
            </mc:AlternateContent>
          </a:graphicData>
        </a:graphic>
      </p:graphicFrame>
      <p:pic>
        <p:nvPicPr>
          <p:cNvPr id="13" name="Picture 12" descr="10_11_Figure.jpg"/>
          <p:cNvPicPr>
            <a:picLocks noChangeAspect="1"/>
          </p:cNvPicPr>
          <p:nvPr/>
        </p:nvPicPr>
        <p:blipFill rotWithShape="1">
          <a:blip r:embed="rId11">
            <a:extLst>
              <a:ext uri="{28A0092B-C50C-407E-A947-70E740481C1C}">
                <a14:useLocalDpi xmlns:a14="http://schemas.microsoft.com/office/drawing/2010/main" val="0"/>
              </a:ext>
            </a:extLst>
          </a:blip>
          <a:srcRect r="57021" b="5049"/>
          <a:stretch/>
        </p:blipFill>
        <p:spPr>
          <a:xfrm>
            <a:off x="6293648" y="1841793"/>
            <a:ext cx="2426458" cy="2256669"/>
          </a:xfrm>
          <a:prstGeom prst="rect">
            <a:avLst/>
          </a:prstGeom>
        </p:spPr>
      </p:pic>
    </p:spTree>
    <p:extLst>
      <p:ext uri="{BB962C8B-B14F-4D97-AF65-F5344CB8AC3E}">
        <p14:creationId xmlns:p14="http://schemas.microsoft.com/office/powerpoint/2010/main" val="15800717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10.7: Projectile motion in </a:t>
            </a:r>
            <a:r>
              <a:rPr lang="en-US" dirty="0" smtClean="0"/>
              <a:t>two</a:t>
            </a:r>
          </a:p>
          <a:p>
            <a:r>
              <a:rPr lang="en-US" dirty="0" smtClean="0"/>
              <a:t>dimensions</a:t>
            </a:r>
            <a:endParaRPr lang="en-US" dirty="0"/>
          </a:p>
        </p:txBody>
      </p:sp>
      <p:pic>
        <p:nvPicPr>
          <p:cNvPr id="4" name="Picture 3" descr="10_31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7187380" y="0"/>
            <a:ext cx="1956620" cy="6696205"/>
          </a:xfrm>
          <a:prstGeom prst="rect">
            <a:avLst/>
          </a:prstGeom>
        </p:spPr>
      </p:pic>
      <p:pic>
        <p:nvPicPr>
          <p:cNvPr id="5" name="Picture 4" descr="10_32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2134200" y="2118945"/>
            <a:ext cx="3214731" cy="4202199"/>
          </a:xfrm>
          <a:prstGeom prst="rect">
            <a:avLst/>
          </a:prstGeom>
        </p:spPr>
      </p:pic>
      <p:sp>
        <p:nvSpPr>
          <p:cNvPr id="6" name="Oval 5"/>
          <p:cNvSpPr/>
          <p:nvPr/>
        </p:nvSpPr>
        <p:spPr bwMode="auto">
          <a:xfrm>
            <a:off x="7415290" y="661920"/>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Oval 8"/>
          <p:cNvSpPr/>
          <p:nvPr/>
        </p:nvSpPr>
        <p:spPr bwMode="auto">
          <a:xfrm>
            <a:off x="7433160" y="1142590"/>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0" name="Oval 9"/>
          <p:cNvSpPr/>
          <p:nvPr/>
        </p:nvSpPr>
        <p:spPr bwMode="auto">
          <a:xfrm>
            <a:off x="7451030" y="1623260"/>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Oval 10"/>
          <p:cNvSpPr/>
          <p:nvPr/>
        </p:nvSpPr>
        <p:spPr bwMode="auto">
          <a:xfrm>
            <a:off x="7485044" y="2163126"/>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Oval 11"/>
          <p:cNvSpPr/>
          <p:nvPr/>
        </p:nvSpPr>
        <p:spPr bwMode="auto">
          <a:xfrm>
            <a:off x="7513677" y="2719137"/>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3" name="Oval 12"/>
          <p:cNvSpPr/>
          <p:nvPr/>
        </p:nvSpPr>
        <p:spPr bwMode="auto">
          <a:xfrm>
            <a:off x="7542309" y="3269765"/>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4" name="Oval 13"/>
          <p:cNvSpPr/>
          <p:nvPr/>
        </p:nvSpPr>
        <p:spPr bwMode="auto">
          <a:xfrm>
            <a:off x="7560178" y="3852682"/>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5" name="Oval 14"/>
          <p:cNvSpPr/>
          <p:nvPr/>
        </p:nvSpPr>
        <p:spPr bwMode="auto">
          <a:xfrm>
            <a:off x="7588810" y="4451743"/>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6" name="Oval 15"/>
          <p:cNvSpPr/>
          <p:nvPr/>
        </p:nvSpPr>
        <p:spPr bwMode="auto">
          <a:xfrm>
            <a:off x="7617442" y="5050804"/>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7" name="Oval 16"/>
          <p:cNvSpPr/>
          <p:nvPr/>
        </p:nvSpPr>
        <p:spPr bwMode="auto">
          <a:xfrm>
            <a:off x="7640693" y="5703680"/>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8" name="Oval 17"/>
          <p:cNvSpPr/>
          <p:nvPr/>
        </p:nvSpPr>
        <p:spPr bwMode="auto">
          <a:xfrm>
            <a:off x="7658563" y="6378081"/>
            <a:ext cx="96862" cy="96862"/>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37341437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144244"/>
            <a:ext cx="9144000" cy="5422392"/>
          </a:xfrm>
        </p:spPr>
        <p:txBody>
          <a:bodyPr/>
          <a:lstStyle/>
          <a:p>
            <a:r>
              <a:rPr lang="en-US" sz="2400" dirty="0"/>
              <a:t>Consider the motion of a ball launched straight up from a </a:t>
            </a:r>
            <a:r>
              <a:rPr lang="en-US" sz="2400" dirty="0" smtClean="0"/>
              <a:t>cart moving </a:t>
            </a:r>
            <a:r>
              <a:rPr lang="en-US" sz="2400" dirty="0"/>
              <a:t>at a constant velocity (see the figure on the previous slide). </a:t>
            </a:r>
          </a:p>
          <a:p>
            <a:r>
              <a:rPr lang="en-US" sz="2400" dirty="0"/>
              <a:t>The resulting two-dimensional projectile motion in Earth’s reference frame is the curved trajectory shown in the figure. </a:t>
            </a:r>
          </a:p>
          <a:p>
            <a:r>
              <a:rPr lang="en-US" sz="2400" dirty="0"/>
              <a:t>The balls has a constant downward acceleration </a:t>
            </a:r>
            <a:r>
              <a:rPr lang="en-US" sz="2400" dirty="0" smtClean="0"/>
              <a:t>of </a:t>
            </a:r>
            <a:r>
              <a:rPr lang="en-US" sz="2400" i="1" dirty="0" smtClean="0"/>
              <a:t>a</a:t>
            </a:r>
            <a:r>
              <a:rPr lang="en-US" sz="2400" i="1" baseline="-25000" dirty="0" smtClean="0"/>
              <a:t>y</a:t>
            </a:r>
            <a:r>
              <a:rPr lang="en-US" sz="2400" dirty="0" smtClean="0"/>
              <a:t> </a:t>
            </a:r>
            <a:r>
              <a:rPr lang="en-US" sz="2400" dirty="0"/>
              <a:t>= –</a:t>
            </a:r>
            <a:r>
              <a:rPr lang="en-US" sz="2400" i="1" dirty="0"/>
              <a:t>g</a:t>
            </a:r>
            <a:r>
              <a:rPr lang="en-US" sz="2400" dirty="0" smtClean="0"/>
              <a:t>.</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pic>
        <p:nvPicPr>
          <p:cNvPr id="7" name="Picture 6" descr="10_32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3508992" y="3182274"/>
            <a:ext cx="2801956" cy="3662632"/>
          </a:xfrm>
          <a:prstGeom prst="rect">
            <a:avLst/>
          </a:prstGeom>
        </p:spPr>
      </p:pic>
      <p:cxnSp>
        <p:nvCxnSpPr>
          <p:cNvPr id="4" name="Straight Arrow Connector 3"/>
          <p:cNvCxnSpPr/>
          <p:nvPr/>
        </p:nvCxnSpPr>
        <p:spPr bwMode="auto">
          <a:xfrm>
            <a:off x="3927976" y="6638675"/>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H="1" flipV="1">
            <a:off x="3914882" y="5355460"/>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V="1">
            <a:off x="3936350" y="4216279"/>
            <a:ext cx="305864" cy="2417668"/>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2" name="Object 11"/>
          <p:cNvGraphicFramePr>
            <a:graphicFrameLocks noChangeAspect="1"/>
          </p:cNvGraphicFramePr>
          <p:nvPr>
            <p:extLst>
              <p:ext uri="{D42A27DB-BD31-4B8C-83A1-F6EECF244321}">
                <p14:modId xmlns:p14="http://schemas.microsoft.com/office/powerpoint/2010/main" val="815236822"/>
              </p:ext>
            </p:extLst>
          </p:nvPr>
        </p:nvGraphicFramePr>
        <p:xfrm>
          <a:off x="1451977" y="5406208"/>
          <a:ext cx="1866900" cy="482600"/>
        </p:xfrm>
        <a:graphic>
          <a:graphicData uri="http://schemas.openxmlformats.org/presentationml/2006/ole">
            <mc:AlternateContent xmlns:mc="http://schemas.openxmlformats.org/markup-compatibility/2006">
              <mc:Choice xmlns:v="urn:schemas-microsoft-com:vml" Requires="v">
                <p:oleObj spid="_x0000_s667052" name="Equation" r:id="rId4" imgW="1866900" imgH="482600" progId="Equation.3">
                  <p:embed/>
                </p:oleObj>
              </mc:Choice>
              <mc:Fallback>
                <p:oleObj name="Equation" r:id="rId4" imgW="1866900" imgH="482600" progId="Equation.3">
                  <p:embed/>
                  <p:pic>
                    <p:nvPicPr>
                      <p:cNvPr id="0" name=""/>
                      <p:cNvPicPr/>
                      <p:nvPr/>
                    </p:nvPicPr>
                    <p:blipFill>
                      <a:blip r:embed="rId5"/>
                      <a:stretch>
                        <a:fillRect/>
                      </a:stretch>
                    </p:blipFill>
                    <p:spPr>
                      <a:xfrm>
                        <a:off x="1451977" y="5406208"/>
                        <a:ext cx="1866900" cy="482600"/>
                      </a:xfrm>
                      <a:prstGeom prst="rect">
                        <a:avLst/>
                      </a:prstGeom>
                    </p:spPr>
                  </p:pic>
                </p:oleObj>
              </mc:Fallback>
            </mc:AlternateContent>
          </a:graphicData>
        </a:graphic>
      </p:graphicFrame>
      <p:cxnSp>
        <p:nvCxnSpPr>
          <p:cNvPr id="14" name="Straight Arrow Connector 13"/>
          <p:cNvCxnSpPr/>
          <p:nvPr/>
        </p:nvCxnSpPr>
        <p:spPr bwMode="auto">
          <a:xfrm flipV="1">
            <a:off x="3914882" y="4216279"/>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3936350" y="4250834"/>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8" name="Object 17"/>
          <p:cNvGraphicFramePr>
            <a:graphicFrameLocks noChangeAspect="1"/>
          </p:cNvGraphicFramePr>
          <p:nvPr>
            <p:extLst>
              <p:ext uri="{D42A27DB-BD31-4B8C-83A1-F6EECF244321}">
                <p14:modId xmlns:p14="http://schemas.microsoft.com/office/powerpoint/2010/main" val="1034082435"/>
              </p:ext>
            </p:extLst>
          </p:nvPr>
        </p:nvGraphicFramePr>
        <p:xfrm>
          <a:off x="3840092" y="3784172"/>
          <a:ext cx="406400" cy="469900"/>
        </p:xfrm>
        <a:graphic>
          <a:graphicData uri="http://schemas.openxmlformats.org/presentationml/2006/ole">
            <mc:AlternateContent xmlns:mc="http://schemas.openxmlformats.org/markup-compatibility/2006">
              <mc:Choice xmlns:v="urn:schemas-microsoft-com:vml" Requires="v">
                <p:oleObj spid="_x0000_s667053" name="Equation" r:id="rId6" imgW="406400" imgH="469900" progId="Equation.3">
                  <p:embed/>
                </p:oleObj>
              </mc:Choice>
              <mc:Fallback>
                <p:oleObj name="Equation" r:id="rId6" imgW="406400" imgH="469900" progId="Equation.3">
                  <p:embed/>
                  <p:pic>
                    <p:nvPicPr>
                      <p:cNvPr id="0" name=""/>
                      <p:cNvPicPr/>
                      <p:nvPr/>
                    </p:nvPicPr>
                    <p:blipFill>
                      <a:blip r:embed="rId7"/>
                      <a:stretch>
                        <a:fillRect/>
                      </a:stretch>
                    </p:blipFill>
                    <p:spPr>
                      <a:xfrm>
                        <a:off x="3840092" y="3784172"/>
                        <a:ext cx="406400" cy="4699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442178901"/>
              </p:ext>
            </p:extLst>
          </p:nvPr>
        </p:nvGraphicFramePr>
        <p:xfrm>
          <a:off x="3449232" y="4617071"/>
          <a:ext cx="419100" cy="469900"/>
        </p:xfrm>
        <a:graphic>
          <a:graphicData uri="http://schemas.openxmlformats.org/presentationml/2006/ole">
            <mc:AlternateContent xmlns:mc="http://schemas.openxmlformats.org/markup-compatibility/2006">
              <mc:Choice xmlns:v="urn:schemas-microsoft-com:vml" Requires="v">
                <p:oleObj spid="_x0000_s667054" name="Equation" r:id="rId8" imgW="419100" imgH="469900" progId="Equation.3">
                  <p:embed/>
                </p:oleObj>
              </mc:Choice>
              <mc:Fallback>
                <p:oleObj name="Equation" r:id="rId8" imgW="419100" imgH="469900" progId="Equation.3">
                  <p:embed/>
                  <p:pic>
                    <p:nvPicPr>
                      <p:cNvPr id="0" name=""/>
                      <p:cNvPicPr/>
                      <p:nvPr/>
                    </p:nvPicPr>
                    <p:blipFill>
                      <a:blip r:embed="rId9"/>
                      <a:stretch>
                        <a:fillRect/>
                      </a:stretch>
                    </p:blipFill>
                    <p:spPr>
                      <a:xfrm>
                        <a:off x="3449232" y="4617071"/>
                        <a:ext cx="419100" cy="4699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77333940"/>
              </p:ext>
            </p:extLst>
          </p:nvPr>
        </p:nvGraphicFramePr>
        <p:xfrm>
          <a:off x="6367174" y="4557699"/>
          <a:ext cx="1358900" cy="939800"/>
        </p:xfrm>
        <a:graphic>
          <a:graphicData uri="http://schemas.openxmlformats.org/presentationml/2006/ole">
            <mc:AlternateContent xmlns:mc="http://schemas.openxmlformats.org/markup-compatibility/2006">
              <mc:Choice xmlns:v="urn:schemas-microsoft-com:vml" Requires="v">
                <p:oleObj spid="_x0000_s667055" name="Equation" r:id="rId10" imgW="1358900" imgH="939800" progId="Equation.3">
                  <p:embed/>
                </p:oleObj>
              </mc:Choice>
              <mc:Fallback>
                <p:oleObj name="Equation" r:id="rId10" imgW="1358900" imgH="939800" progId="Equation.3">
                  <p:embed/>
                  <p:pic>
                    <p:nvPicPr>
                      <p:cNvPr id="0" name=""/>
                      <p:cNvPicPr/>
                      <p:nvPr/>
                    </p:nvPicPr>
                    <p:blipFill>
                      <a:blip r:embed="rId11"/>
                      <a:stretch>
                        <a:fillRect/>
                      </a:stretch>
                    </p:blipFill>
                    <p:spPr>
                      <a:xfrm>
                        <a:off x="6367174" y="4557699"/>
                        <a:ext cx="1358900" cy="9398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30798735"/>
              </p:ext>
            </p:extLst>
          </p:nvPr>
        </p:nvGraphicFramePr>
        <p:xfrm>
          <a:off x="4296223" y="6205038"/>
          <a:ext cx="203200" cy="279400"/>
        </p:xfrm>
        <a:graphic>
          <a:graphicData uri="http://schemas.openxmlformats.org/presentationml/2006/ole">
            <mc:AlternateContent xmlns:mc="http://schemas.openxmlformats.org/markup-compatibility/2006">
              <mc:Choice xmlns:v="urn:schemas-microsoft-com:vml" Requires="v">
                <p:oleObj spid="_x0000_s667056" name="Equation" r:id="rId12" imgW="203200" imgH="279400" progId="Equation.3">
                  <p:embed/>
                </p:oleObj>
              </mc:Choice>
              <mc:Fallback>
                <p:oleObj name="Equation" r:id="rId12" imgW="203200" imgH="279400" progId="Equation.3">
                  <p:embed/>
                  <p:pic>
                    <p:nvPicPr>
                      <p:cNvPr id="0" name=""/>
                      <p:cNvPicPr/>
                      <p:nvPr/>
                    </p:nvPicPr>
                    <p:blipFill>
                      <a:blip r:embed="rId13"/>
                      <a:stretch>
                        <a:fillRect/>
                      </a:stretch>
                    </p:blipFill>
                    <p:spPr>
                      <a:xfrm>
                        <a:off x="4296223" y="6205038"/>
                        <a:ext cx="203200" cy="279400"/>
                      </a:xfrm>
                      <a:prstGeom prst="rect">
                        <a:avLst/>
                      </a:prstGeom>
                    </p:spPr>
                  </p:pic>
                </p:oleObj>
              </mc:Fallback>
            </mc:AlternateContent>
          </a:graphicData>
        </a:graphic>
      </p:graphicFrame>
      <p:sp>
        <p:nvSpPr>
          <p:cNvPr id="24" name="Arc 23"/>
          <p:cNvSpPr/>
          <p:nvPr/>
        </p:nvSpPr>
        <p:spPr bwMode="auto">
          <a:xfrm rot="333947">
            <a:off x="3141577" y="6042526"/>
            <a:ext cx="1684423" cy="1336842"/>
          </a:xfrm>
          <a:prstGeom prst="arc">
            <a:avLst>
              <a:gd name="adj1" fmla="val 16200000"/>
              <a:gd name="adj2" fmla="val 20877539"/>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26" name="Straight Arrow Connector 25"/>
          <p:cNvCxnSpPr/>
          <p:nvPr/>
        </p:nvCxnSpPr>
        <p:spPr bwMode="auto">
          <a:xfrm>
            <a:off x="4491789" y="4558632"/>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Rectangle 26"/>
          <p:cNvSpPr/>
          <p:nvPr/>
        </p:nvSpPr>
        <p:spPr>
          <a:xfrm>
            <a:off x="4461242" y="4762273"/>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128644842"/>
              </p:ext>
            </p:extLst>
          </p:nvPr>
        </p:nvGraphicFramePr>
        <p:xfrm>
          <a:off x="3927255" y="4338806"/>
          <a:ext cx="203200" cy="279400"/>
        </p:xfrm>
        <a:graphic>
          <a:graphicData uri="http://schemas.openxmlformats.org/presentationml/2006/ole">
            <mc:AlternateContent xmlns:mc="http://schemas.openxmlformats.org/markup-compatibility/2006">
              <mc:Choice xmlns:v="urn:schemas-microsoft-com:vml" Requires="v">
                <p:oleObj spid="_x0000_s667057" name="Equation" r:id="rId14" imgW="203200" imgH="279400" progId="Equation.3">
                  <p:embed/>
                </p:oleObj>
              </mc:Choice>
              <mc:Fallback>
                <p:oleObj name="Equation" r:id="rId14" imgW="203200" imgH="279400" progId="Equation.3">
                  <p:embed/>
                  <p:pic>
                    <p:nvPicPr>
                      <p:cNvPr id="0" name=""/>
                      <p:cNvPicPr/>
                      <p:nvPr/>
                    </p:nvPicPr>
                    <p:blipFill>
                      <a:blip r:embed="rId13"/>
                      <a:stretch>
                        <a:fillRect/>
                      </a:stretch>
                    </p:blipFill>
                    <p:spPr>
                      <a:xfrm>
                        <a:off x="3927255" y="4338806"/>
                        <a:ext cx="203200" cy="279400"/>
                      </a:xfrm>
                      <a:prstGeom prst="rect">
                        <a:avLst/>
                      </a:prstGeom>
                    </p:spPr>
                  </p:pic>
                </p:oleObj>
              </mc:Fallback>
            </mc:AlternateContent>
          </a:graphicData>
        </a:graphic>
      </p:graphicFrame>
      <p:sp>
        <p:nvSpPr>
          <p:cNvPr id="29" name="Arc 28"/>
          <p:cNvSpPr/>
          <p:nvPr/>
        </p:nvSpPr>
        <p:spPr bwMode="auto">
          <a:xfrm rot="11755288">
            <a:off x="4110635" y="4104822"/>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7117784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170432"/>
            <a:ext cx="9144000" cy="5422392"/>
          </a:xfrm>
        </p:spPr>
        <p:txBody>
          <a:bodyPr/>
          <a:lstStyle/>
          <a:p>
            <a:r>
              <a:rPr lang="en-US" sz="2400" dirty="0"/>
              <a:t>In Earth’s reference frame, the ball’s initial velocity is</a:t>
            </a:r>
          </a:p>
          <a:p>
            <a:pPr marL="0" indent="0">
              <a:buNone/>
            </a:pPr>
            <a:endParaRPr lang="en-US" sz="2400" dirty="0" smtClean="0"/>
          </a:p>
          <a:p>
            <a:r>
              <a:rPr lang="en-US" sz="2400" dirty="0" smtClean="0"/>
              <a:t>The </a:t>
            </a:r>
            <a:r>
              <a:rPr lang="en-US" sz="2400" dirty="0"/>
              <a:t>ball’s launch </a:t>
            </a:r>
            <a:r>
              <a:rPr lang="en-US" sz="2400" dirty="0" smtClean="0"/>
              <a:t>angle relative </a:t>
            </a:r>
            <a:r>
              <a:rPr lang="en-US" sz="2400" dirty="0"/>
              <a:t>to the </a:t>
            </a:r>
            <a:r>
              <a:rPr lang="en-US" sz="2400" i="1" dirty="0"/>
              <a:t>x</a:t>
            </a:r>
            <a:r>
              <a:rPr lang="en-US" sz="2400" dirty="0"/>
              <a:t> axis </a:t>
            </a:r>
            <a:r>
              <a:rPr lang="en-US" sz="2400" dirty="0" smtClean="0"/>
              <a:t>is</a:t>
            </a:r>
            <a:br>
              <a:rPr lang="en-US" sz="2400" dirty="0" smtClean="0"/>
            </a:br>
            <a:r>
              <a:rPr lang="en-US" sz="2400" dirty="0" smtClean="0"/>
              <a:t/>
            </a:r>
            <a:br>
              <a:rPr lang="en-US" sz="2400" dirty="0" smtClean="0"/>
            </a:br>
            <a:endParaRPr lang="en-US" sz="2400" dirty="0" smtClean="0"/>
          </a:p>
          <a:p>
            <a:r>
              <a:rPr lang="en-US" sz="2400" dirty="0" smtClean="0"/>
              <a:t>Using </a:t>
            </a:r>
            <a:r>
              <a:rPr lang="en-US" sz="2400" i="1" dirty="0"/>
              <a:t>a</a:t>
            </a:r>
            <a:r>
              <a:rPr lang="en-US" sz="2400" i="1" baseline="-25000" dirty="0"/>
              <a:t>x</a:t>
            </a:r>
            <a:r>
              <a:rPr lang="en-US" sz="2400" dirty="0"/>
              <a:t> = 0 and </a:t>
            </a:r>
            <a:r>
              <a:rPr lang="en-US" sz="2400" i="1" dirty="0"/>
              <a:t>a</a:t>
            </a:r>
            <a:r>
              <a:rPr lang="en-US" sz="2400" i="1" baseline="-25000" dirty="0"/>
              <a:t>y</a:t>
            </a:r>
            <a:r>
              <a:rPr lang="en-US" sz="2400" dirty="0"/>
              <a:t> = </a:t>
            </a:r>
            <a:r>
              <a:rPr lang="en-US" sz="2400" dirty="0" smtClean="0"/>
              <a:t>–</a:t>
            </a:r>
            <a:r>
              <a:rPr lang="en-US" sz="2400" i="1" dirty="0" smtClean="0"/>
              <a:t>g</a:t>
            </a:r>
            <a:r>
              <a:rPr lang="en-US" sz="2400" dirty="0" smtClean="0"/>
              <a:t> in </a:t>
            </a:r>
            <a:r>
              <a:rPr lang="en-US" sz="500" dirty="0" smtClean="0"/>
              <a:t/>
            </a:r>
            <a:br>
              <a:rPr lang="en-US" sz="500" dirty="0" smtClean="0"/>
            </a:br>
            <a:r>
              <a:rPr lang="en-US" sz="2400" dirty="0" smtClean="0"/>
              <a:t>Equations </a:t>
            </a:r>
            <a:r>
              <a:rPr lang="en-US" sz="2400" dirty="0"/>
              <a:t>3.4 and 3.8, </a:t>
            </a:r>
            <a:br>
              <a:rPr lang="en-US" sz="2400" dirty="0"/>
            </a:br>
            <a:r>
              <a:rPr lang="el-GR" sz="2400" i="1" dirty="0" smtClean="0"/>
              <a:t>υ</a:t>
            </a:r>
            <a:r>
              <a:rPr lang="en-US" sz="2400" i="1" baseline="-25000" dirty="0" err="1" smtClean="0"/>
              <a:t>x</a:t>
            </a:r>
            <a:r>
              <a:rPr lang="en-US" sz="2400" baseline="-25000" dirty="0" err="1"/>
              <a:t>,</a:t>
            </a:r>
            <a:r>
              <a:rPr lang="en-US" sz="2400" baseline="-25000" dirty="0" err="1" smtClean="0"/>
              <a:t>f</a:t>
            </a:r>
            <a:r>
              <a:rPr lang="en-US" sz="2400" dirty="0" smtClean="0"/>
              <a:t> = </a:t>
            </a:r>
            <a:r>
              <a:rPr lang="el-GR" sz="2400" i="1" dirty="0"/>
              <a:t>υ</a:t>
            </a:r>
            <a:r>
              <a:rPr lang="en-US" sz="2400" i="1" baseline="-25000" dirty="0" smtClean="0"/>
              <a:t>x</a:t>
            </a:r>
            <a:r>
              <a:rPr lang="en-US" sz="2400" baseline="-25000" dirty="0"/>
              <a:t>,</a:t>
            </a:r>
            <a:r>
              <a:rPr lang="en-US" sz="2400" baseline="-25000" dirty="0" smtClean="0"/>
              <a:t>i</a:t>
            </a:r>
            <a:r>
              <a:rPr lang="en-US" sz="2400" dirty="0" smtClean="0"/>
              <a:t>  (</a:t>
            </a:r>
            <a:r>
              <a:rPr lang="en-US" sz="2400" dirty="0"/>
              <a:t>constant velocity</a:t>
            </a:r>
            <a:r>
              <a:rPr lang="en-US" sz="2400" dirty="0" smtClean="0"/>
              <a:t>)</a:t>
            </a:r>
            <a:br>
              <a:rPr lang="en-US" sz="2400" dirty="0" smtClean="0"/>
            </a:br>
            <a:r>
              <a:rPr lang="el-GR" sz="2400" i="1" dirty="0" smtClean="0"/>
              <a:t>υ</a:t>
            </a:r>
            <a:r>
              <a:rPr lang="en-US" sz="2400" i="1" baseline="-25000" dirty="0" smtClean="0"/>
              <a:t>y</a:t>
            </a:r>
            <a:r>
              <a:rPr lang="en-US" sz="2400" baseline="-25000" dirty="0" smtClean="0"/>
              <a:t>,</a:t>
            </a:r>
            <a:r>
              <a:rPr lang="en-US" sz="2400" baseline="-25000" dirty="0"/>
              <a:t>f</a:t>
            </a:r>
            <a:r>
              <a:rPr lang="en-US" sz="2400" dirty="0"/>
              <a:t> = </a:t>
            </a:r>
            <a:r>
              <a:rPr lang="el-GR" sz="2400" i="1" dirty="0" smtClean="0"/>
              <a:t>υ</a:t>
            </a:r>
            <a:r>
              <a:rPr lang="en-US" sz="2400" i="1" baseline="-25000" dirty="0" smtClean="0"/>
              <a:t>y</a:t>
            </a:r>
            <a:r>
              <a:rPr lang="en-US" sz="2400" baseline="-25000" dirty="0" smtClean="0"/>
              <a:t>,i</a:t>
            </a:r>
            <a:r>
              <a:rPr lang="en-US" sz="2400" dirty="0"/>
              <a:t> </a:t>
            </a:r>
            <a:r>
              <a:rPr lang="en-US" sz="2400" dirty="0" smtClean="0"/>
              <a:t>– </a:t>
            </a:r>
            <a:r>
              <a:rPr lang="en-US" sz="2400" i="1" dirty="0" smtClean="0"/>
              <a:t>g</a:t>
            </a:r>
            <a:r>
              <a:rPr lang="en-US" sz="2400" dirty="0"/>
              <a:t>Δ</a:t>
            </a:r>
            <a:r>
              <a:rPr lang="en-US" sz="2400" i="1" dirty="0" smtClean="0"/>
              <a:t>t</a:t>
            </a:r>
            <a:r>
              <a:rPr lang="en-US" sz="2400" dirty="0" smtClean="0"/>
              <a:t>  (</a:t>
            </a:r>
            <a:r>
              <a:rPr lang="en-US" sz="2400" dirty="0"/>
              <a:t>constant acceleration</a:t>
            </a:r>
            <a:r>
              <a:rPr lang="en-US" sz="2400" dirty="0" smtClean="0"/>
              <a:t>)</a:t>
            </a:r>
            <a:br>
              <a:rPr lang="en-US" sz="2400" dirty="0" smtClean="0"/>
            </a:br>
            <a:r>
              <a:rPr lang="en-US" sz="2400" i="1" dirty="0" smtClean="0"/>
              <a:t>x</a:t>
            </a:r>
            <a:r>
              <a:rPr lang="en-US" sz="2400" baseline="-25000" dirty="0" smtClean="0"/>
              <a:t>f</a:t>
            </a:r>
            <a:r>
              <a:rPr lang="en-US" sz="2400" dirty="0" smtClean="0"/>
              <a:t> = </a:t>
            </a:r>
            <a:r>
              <a:rPr lang="en-US" sz="2400" i="1" dirty="0" smtClean="0"/>
              <a:t>x</a:t>
            </a:r>
            <a:r>
              <a:rPr lang="en-US" sz="2400" baseline="-25000" dirty="0" smtClean="0"/>
              <a:t>i</a:t>
            </a:r>
            <a:r>
              <a:rPr lang="en-US" sz="2400" dirty="0" smtClean="0"/>
              <a:t> + </a:t>
            </a:r>
            <a:r>
              <a:rPr lang="el-GR" sz="2400" i="1" dirty="0"/>
              <a:t>υ</a:t>
            </a:r>
            <a:r>
              <a:rPr lang="en-US" sz="2400" i="1" baseline="-25000" dirty="0"/>
              <a:t>x</a:t>
            </a:r>
            <a:r>
              <a:rPr lang="en-US" sz="2400" baseline="-25000" dirty="0" smtClean="0"/>
              <a:t>,i </a:t>
            </a:r>
            <a:r>
              <a:rPr lang="en-US" sz="2400" dirty="0"/>
              <a:t>Δ</a:t>
            </a:r>
            <a:r>
              <a:rPr lang="en-US" sz="2400" i="1" dirty="0" smtClean="0"/>
              <a:t>t</a:t>
            </a:r>
            <a:r>
              <a:rPr lang="en-US" sz="2400" dirty="0" smtClean="0"/>
              <a:t>  (</a:t>
            </a:r>
            <a:r>
              <a:rPr lang="en-US" sz="2400" dirty="0"/>
              <a:t>constant velocity</a:t>
            </a:r>
            <a:r>
              <a:rPr lang="en-US" sz="2400" dirty="0" smtClean="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sz="2800" dirty="0" smtClean="0"/>
              <a:t>Section 10.7: Projectile motion in two dimensions</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639978882"/>
              </p:ext>
            </p:extLst>
          </p:nvPr>
        </p:nvGraphicFramePr>
        <p:xfrm>
          <a:off x="136693" y="5371265"/>
          <a:ext cx="5956300" cy="482600"/>
        </p:xfrm>
        <a:graphic>
          <a:graphicData uri="http://schemas.openxmlformats.org/presentationml/2006/ole">
            <mc:AlternateContent xmlns:mc="http://schemas.openxmlformats.org/markup-compatibility/2006">
              <mc:Choice xmlns:v="urn:schemas-microsoft-com:vml" Requires="v">
                <p:oleObj spid="_x0000_s463728" name="Equation" r:id="rId3" imgW="5956300" imgH="482600" progId="Equation.3">
                  <p:embed/>
                </p:oleObj>
              </mc:Choice>
              <mc:Fallback>
                <p:oleObj name="Equation" r:id="rId3" imgW="5956300" imgH="482600" progId="Equation.3">
                  <p:embed/>
                  <p:pic>
                    <p:nvPicPr>
                      <p:cNvPr id="0" name=""/>
                      <p:cNvPicPr/>
                      <p:nvPr/>
                    </p:nvPicPr>
                    <p:blipFill>
                      <a:blip r:embed="rId4"/>
                      <a:stretch>
                        <a:fillRect/>
                      </a:stretch>
                    </p:blipFill>
                    <p:spPr>
                      <a:xfrm>
                        <a:off x="136693" y="5371265"/>
                        <a:ext cx="5956300" cy="482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68898435"/>
              </p:ext>
            </p:extLst>
          </p:nvPr>
        </p:nvGraphicFramePr>
        <p:xfrm>
          <a:off x="3077076" y="2449014"/>
          <a:ext cx="1358900" cy="939800"/>
        </p:xfrm>
        <a:graphic>
          <a:graphicData uri="http://schemas.openxmlformats.org/presentationml/2006/ole">
            <mc:AlternateContent xmlns:mc="http://schemas.openxmlformats.org/markup-compatibility/2006">
              <mc:Choice xmlns:v="urn:schemas-microsoft-com:vml" Requires="v">
                <p:oleObj spid="_x0000_s463729" name="Equation" r:id="rId5" imgW="1358900" imgH="939800" progId="Equation.3">
                  <p:embed/>
                </p:oleObj>
              </mc:Choice>
              <mc:Fallback>
                <p:oleObj name="Equation" r:id="rId5" imgW="1358900" imgH="939800" progId="Equation.3">
                  <p:embed/>
                  <p:pic>
                    <p:nvPicPr>
                      <p:cNvPr id="0" name=""/>
                      <p:cNvPicPr/>
                      <p:nvPr/>
                    </p:nvPicPr>
                    <p:blipFill>
                      <a:blip r:embed="rId6"/>
                      <a:stretch>
                        <a:fillRect/>
                      </a:stretch>
                    </p:blipFill>
                    <p:spPr>
                      <a:xfrm>
                        <a:off x="3077076" y="2449014"/>
                        <a:ext cx="1358900" cy="939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71105272"/>
              </p:ext>
            </p:extLst>
          </p:nvPr>
        </p:nvGraphicFramePr>
        <p:xfrm>
          <a:off x="2823076" y="1675230"/>
          <a:ext cx="1866900" cy="482600"/>
        </p:xfrm>
        <a:graphic>
          <a:graphicData uri="http://schemas.openxmlformats.org/presentationml/2006/ole">
            <mc:AlternateContent xmlns:mc="http://schemas.openxmlformats.org/markup-compatibility/2006">
              <mc:Choice xmlns:v="urn:schemas-microsoft-com:vml" Requires="v">
                <p:oleObj spid="_x0000_s463730" name="Equation" r:id="rId7" imgW="1866900" imgH="482600" progId="Equation.3">
                  <p:embed/>
                </p:oleObj>
              </mc:Choice>
              <mc:Fallback>
                <p:oleObj name="Equation" r:id="rId7" imgW="1866900" imgH="482600" progId="Equation.3">
                  <p:embed/>
                  <p:pic>
                    <p:nvPicPr>
                      <p:cNvPr id="0" name=""/>
                      <p:cNvPicPr/>
                      <p:nvPr/>
                    </p:nvPicPr>
                    <p:blipFill>
                      <a:blip r:embed="rId8"/>
                      <a:stretch>
                        <a:fillRect/>
                      </a:stretch>
                    </p:blipFill>
                    <p:spPr>
                      <a:xfrm>
                        <a:off x="2823076" y="1675230"/>
                        <a:ext cx="1866900" cy="482600"/>
                      </a:xfrm>
                      <a:prstGeom prst="rect">
                        <a:avLst/>
                      </a:prstGeom>
                    </p:spPr>
                  </p:pic>
                </p:oleObj>
              </mc:Fallback>
            </mc:AlternateContent>
          </a:graphicData>
        </a:graphic>
      </p:graphicFrame>
      <p:grpSp>
        <p:nvGrpSpPr>
          <p:cNvPr id="27" name="Group 26"/>
          <p:cNvGrpSpPr/>
          <p:nvPr/>
        </p:nvGrpSpPr>
        <p:grpSpPr>
          <a:xfrm>
            <a:off x="5881392" y="2471017"/>
            <a:ext cx="3070200" cy="4083415"/>
            <a:chOff x="5930504" y="2471017"/>
            <a:chExt cx="3070200" cy="4083415"/>
          </a:xfrm>
        </p:grpSpPr>
        <p:pic>
          <p:nvPicPr>
            <p:cNvPr id="10" name="Picture 9" descr="10_32_Figure.jpg"/>
            <p:cNvPicPr>
              <a:picLocks noChangeAspect="1"/>
            </p:cNvPicPr>
            <p:nvPr/>
          </p:nvPicPr>
          <p:blipFill rotWithShape="1">
            <a:blip r:embed="rId9">
              <a:extLst>
                <a:ext uri="{28A0092B-C50C-407E-A947-70E740481C1C}">
                  <a14:useLocalDpi xmlns:a14="http://schemas.microsoft.com/office/drawing/2010/main" val="0"/>
                </a:ext>
              </a:extLst>
            </a:blip>
            <a:srcRect b="2804"/>
            <a:stretch/>
          </p:blipFill>
          <p:spPr>
            <a:xfrm>
              <a:off x="6198748" y="2471017"/>
              <a:ext cx="2801956" cy="3662632"/>
            </a:xfrm>
            <a:prstGeom prst="rect">
              <a:avLst/>
            </a:prstGeom>
          </p:spPr>
        </p:pic>
        <p:cxnSp>
          <p:nvCxnSpPr>
            <p:cNvPr id="11" name="Straight Arrow Connector 10"/>
            <p:cNvCxnSpPr/>
            <p:nvPr/>
          </p:nvCxnSpPr>
          <p:spPr bwMode="auto">
            <a:xfrm>
              <a:off x="6617732" y="5927418"/>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flipV="1">
              <a:off x="6604638" y="4644203"/>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V="1">
              <a:off x="6626106" y="3578545"/>
              <a:ext cx="291971" cy="2344145"/>
            </a:xfrm>
            <a:prstGeom prst="straightConnector1">
              <a:avLst/>
            </a:prstGeom>
            <a:solidFill>
              <a:schemeClr val="accent1"/>
            </a:solidFill>
            <a:ln w="1905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V="1">
              <a:off x="6604638" y="3505022"/>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a:off x="6626106" y="3539577"/>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7" name="Object 16"/>
            <p:cNvGraphicFramePr>
              <a:graphicFrameLocks noChangeAspect="1"/>
            </p:cNvGraphicFramePr>
            <p:nvPr>
              <p:extLst>
                <p:ext uri="{D42A27DB-BD31-4B8C-83A1-F6EECF244321}">
                  <p14:modId xmlns:p14="http://schemas.microsoft.com/office/powerpoint/2010/main" val="1608099768"/>
                </p:ext>
              </p:extLst>
            </p:nvPr>
          </p:nvGraphicFramePr>
          <p:xfrm>
            <a:off x="6529848" y="3072915"/>
            <a:ext cx="406400" cy="469900"/>
          </p:xfrm>
          <a:graphic>
            <a:graphicData uri="http://schemas.openxmlformats.org/presentationml/2006/ole">
              <mc:AlternateContent xmlns:mc="http://schemas.openxmlformats.org/markup-compatibility/2006">
                <mc:Choice xmlns:v="urn:schemas-microsoft-com:vml" Requires="v">
                  <p:oleObj spid="_x0000_s463731" name="Equation" r:id="rId10" imgW="406400" imgH="469900" progId="Equation.3">
                    <p:embed/>
                  </p:oleObj>
                </mc:Choice>
                <mc:Fallback>
                  <p:oleObj name="Equation" r:id="rId10" imgW="406400" imgH="469900" progId="Equation.3">
                    <p:embed/>
                    <p:pic>
                      <p:nvPicPr>
                        <p:cNvPr id="0" name=""/>
                        <p:cNvPicPr/>
                        <p:nvPr/>
                      </p:nvPicPr>
                      <p:blipFill>
                        <a:blip r:embed="rId11"/>
                        <a:stretch>
                          <a:fillRect/>
                        </a:stretch>
                      </p:blipFill>
                      <p:spPr>
                        <a:xfrm>
                          <a:off x="6529848" y="3072915"/>
                          <a:ext cx="406400" cy="4699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34167242"/>
                </p:ext>
              </p:extLst>
            </p:nvPr>
          </p:nvGraphicFramePr>
          <p:xfrm>
            <a:off x="6138988" y="3905814"/>
            <a:ext cx="419100" cy="469900"/>
          </p:xfrm>
          <a:graphic>
            <a:graphicData uri="http://schemas.openxmlformats.org/presentationml/2006/ole">
              <mc:AlternateContent xmlns:mc="http://schemas.openxmlformats.org/markup-compatibility/2006">
                <mc:Choice xmlns:v="urn:schemas-microsoft-com:vml" Requires="v">
                  <p:oleObj spid="_x0000_s463732" name="Equation" r:id="rId12" imgW="419100" imgH="469900" progId="Equation.3">
                    <p:embed/>
                  </p:oleObj>
                </mc:Choice>
                <mc:Fallback>
                  <p:oleObj name="Equation" r:id="rId12" imgW="419100" imgH="469900" progId="Equation.3">
                    <p:embed/>
                    <p:pic>
                      <p:nvPicPr>
                        <p:cNvPr id="0" name=""/>
                        <p:cNvPicPr/>
                        <p:nvPr/>
                      </p:nvPicPr>
                      <p:blipFill>
                        <a:blip r:embed="rId13"/>
                        <a:stretch>
                          <a:fillRect/>
                        </a:stretch>
                      </p:blipFill>
                      <p:spPr>
                        <a:xfrm>
                          <a:off x="6138988" y="3905814"/>
                          <a:ext cx="419100" cy="4699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569862014"/>
                </p:ext>
              </p:extLst>
            </p:nvPr>
          </p:nvGraphicFramePr>
          <p:xfrm>
            <a:off x="6985979" y="5493781"/>
            <a:ext cx="203200" cy="279400"/>
          </p:xfrm>
          <a:graphic>
            <a:graphicData uri="http://schemas.openxmlformats.org/presentationml/2006/ole">
              <mc:AlternateContent xmlns:mc="http://schemas.openxmlformats.org/markup-compatibility/2006">
                <mc:Choice xmlns:v="urn:schemas-microsoft-com:vml" Requires="v">
                  <p:oleObj spid="_x0000_s463733" name="Equation" r:id="rId14" imgW="203200" imgH="279400" progId="Equation.3">
                    <p:embed/>
                  </p:oleObj>
                </mc:Choice>
                <mc:Fallback>
                  <p:oleObj name="Equation" r:id="rId14" imgW="203200" imgH="279400" progId="Equation.3">
                    <p:embed/>
                    <p:pic>
                      <p:nvPicPr>
                        <p:cNvPr id="0" name=""/>
                        <p:cNvPicPr/>
                        <p:nvPr/>
                      </p:nvPicPr>
                      <p:blipFill>
                        <a:blip r:embed="rId15"/>
                        <a:stretch>
                          <a:fillRect/>
                        </a:stretch>
                      </p:blipFill>
                      <p:spPr>
                        <a:xfrm>
                          <a:off x="6985979" y="5493781"/>
                          <a:ext cx="203200" cy="279400"/>
                        </a:xfrm>
                        <a:prstGeom prst="rect">
                          <a:avLst/>
                        </a:prstGeom>
                      </p:spPr>
                    </p:pic>
                  </p:oleObj>
                </mc:Fallback>
              </mc:AlternateContent>
            </a:graphicData>
          </a:graphic>
        </p:graphicFrame>
        <p:cxnSp>
          <p:nvCxnSpPr>
            <p:cNvPr id="21" name="Straight Arrow Connector 20"/>
            <p:cNvCxnSpPr/>
            <p:nvPr/>
          </p:nvCxnSpPr>
          <p:spPr bwMode="auto">
            <a:xfrm>
              <a:off x="7181545" y="3847375"/>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p:cNvSpPr/>
            <p:nvPr/>
          </p:nvSpPr>
          <p:spPr>
            <a:xfrm>
              <a:off x="7150998" y="4051016"/>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443781961"/>
                </p:ext>
              </p:extLst>
            </p:nvPr>
          </p:nvGraphicFramePr>
          <p:xfrm>
            <a:off x="6617011" y="3627549"/>
            <a:ext cx="203200" cy="279400"/>
          </p:xfrm>
          <a:graphic>
            <a:graphicData uri="http://schemas.openxmlformats.org/presentationml/2006/ole">
              <mc:AlternateContent xmlns:mc="http://schemas.openxmlformats.org/markup-compatibility/2006">
                <mc:Choice xmlns:v="urn:schemas-microsoft-com:vml" Requires="v">
                  <p:oleObj spid="_x0000_s463734" name="Equation" r:id="rId16" imgW="203200" imgH="279400" progId="Equation.3">
                    <p:embed/>
                  </p:oleObj>
                </mc:Choice>
                <mc:Fallback>
                  <p:oleObj name="Equation" r:id="rId16" imgW="203200" imgH="279400" progId="Equation.3">
                    <p:embed/>
                    <p:pic>
                      <p:nvPicPr>
                        <p:cNvPr id="0" name=""/>
                        <p:cNvPicPr/>
                        <p:nvPr/>
                      </p:nvPicPr>
                      <p:blipFill>
                        <a:blip r:embed="rId15"/>
                        <a:stretch>
                          <a:fillRect/>
                        </a:stretch>
                      </p:blipFill>
                      <p:spPr>
                        <a:xfrm>
                          <a:off x="6617011" y="3627549"/>
                          <a:ext cx="203200" cy="279400"/>
                        </a:xfrm>
                        <a:prstGeom prst="rect">
                          <a:avLst/>
                        </a:prstGeom>
                      </p:spPr>
                    </p:pic>
                  </p:oleObj>
                </mc:Fallback>
              </mc:AlternateContent>
            </a:graphicData>
          </a:graphic>
        </p:graphicFrame>
        <p:sp>
          <p:nvSpPr>
            <p:cNvPr id="24" name="Arc 23"/>
            <p:cNvSpPr/>
            <p:nvPr/>
          </p:nvSpPr>
          <p:spPr bwMode="auto">
            <a:xfrm rot="11755288">
              <a:off x="6800391" y="3393565"/>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3" name="Rectangle 2"/>
            <p:cNvSpPr/>
            <p:nvPr/>
          </p:nvSpPr>
          <p:spPr>
            <a:xfrm>
              <a:off x="7432622" y="5787348"/>
              <a:ext cx="317206" cy="400110"/>
            </a:xfrm>
            <a:prstGeom prst="rect">
              <a:avLst/>
            </a:prstGeom>
          </p:spPr>
          <p:txBody>
            <a:bodyPr wrap="none">
              <a:spAutoFit/>
            </a:bodyPr>
            <a:lstStyle/>
            <a:p>
              <a:r>
                <a:rPr lang="en-US" sz="2000" i="1" kern="0" dirty="0">
                  <a:solidFill>
                    <a:srgbClr val="000000"/>
                  </a:solidFill>
                  <a:latin typeface="Times New Roman"/>
                  <a:ea typeface="ＭＳ Ｐゴシック"/>
                  <a:cs typeface="Times New Roman"/>
                </a:rPr>
                <a:t>x</a:t>
              </a:r>
              <a:endParaRPr lang="en-US" sz="2000" dirty="0"/>
            </a:p>
          </p:txBody>
        </p:sp>
        <p:sp>
          <p:nvSpPr>
            <p:cNvPr id="25" name="Rectangle 24"/>
            <p:cNvSpPr/>
            <p:nvPr/>
          </p:nvSpPr>
          <p:spPr>
            <a:xfrm>
              <a:off x="6308052" y="4599548"/>
              <a:ext cx="324152" cy="400110"/>
            </a:xfrm>
            <a:prstGeom prst="rect">
              <a:avLst/>
            </a:prstGeom>
          </p:spPr>
          <p:txBody>
            <a:bodyPr wrap="none">
              <a:spAutoFit/>
            </a:bodyPr>
            <a:lstStyle/>
            <a:p>
              <a:r>
                <a:rPr lang="en-US" sz="2000" i="1" kern="0" dirty="0" smtClean="0">
                  <a:solidFill>
                    <a:srgbClr val="000000"/>
                  </a:solidFill>
                  <a:latin typeface="Times New Roman"/>
                  <a:ea typeface="ＭＳ Ｐゴシック"/>
                  <a:cs typeface="Times New Roman"/>
                </a:rPr>
                <a:t>y</a:t>
              </a:r>
              <a:endParaRPr lang="en-US" sz="2000" dirty="0"/>
            </a:p>
          </p:txBody>
        </p:sp>
        <p:sp>
          <p:nvSpPr>
            <p:cNvPr id="26" name="Arc 25"/>
            <p:cNvSpPr/>
            <p:nvPr/>
          </p:nvSpPr>
          <p:spPr bwMode="auto">
            <a:xfrm rot="333947">
              <a:off x="5930504" y="5217590"/>
              <a:ext cx="1477006" cy="1336842"/>
            </a:xfrm>
            <a:prstGeom prst="arc">
              <a:avLst>
                <a:gd name="adj1" fmla="val 16070928"/>
                <a:gd name="adj2" fmla="val 2137031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Tree>
    <p:extLst>
      <p:ext uri="{BB962C8B-B14F-4D97-AF65-F5344CB8AC3E}">
        <p14:creationId xmlns:p14="http://schemas.microsoft.com/office/powerpoint/2010/main" val="40096665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58206"/>
            <a:ext cx="9144000" cy="553998"/>
          </a:xfrm>
        </p:spPr>
        <p:txBody>
          <a:bodyPr/>
          <a:lstStyle/>
          <a:p>
            <a:r>
              <a:rPr lang="en-US" dirty="0">
                <a:solidFill>
                  <a:srgbClr val="FFFFFF"/>
                </a:solidFill>
              </a:rPr>
              <a:t>Example 10.5 Position of highest </a:t>
            </a:r>
            <a:r>
              <a:rPr lang="en-US" dirty="0" smtClean="0">
                <a:solidFill>
                  <a:srgbClr val="FFFFFF"/>
                </a:solidFill>
              </a:rPr>
              <a:t>point</a:t>
            </a:r>
            <a:endParaRPr lang="en-US" dirty="0">
              <a:solidFill>
                <a:srgbClr val="FFFFFF"/>
              </a:solidFill>
            </a:endParaRPr>
          </a:p>
        </p:txBody>
      </p:sp>
      <p:sp>
        <p:nvSpPr>
          <p:cNvPr id="4" name="Content Placeholder 3"/>
          <p:cNvSpPr>
            <a:spLocks noGrp="1"/>
          </p:cNvSpPr>
          <p:nvPr>
            <p:ph idx="1"/>
          </p:nvPr>
        </p:nvSpPr>
        <p:spPr>
          <a:xfrm>
            <a:off x="49390" y="1243012"/>
            <a:ext cx="9094609" cy="1956628"/>
          </a:xfrm>
        </p:spPr>
        <p:txBody>
          <a:bodyPr/>
          <a:lstStyle/>
          <a:p>
            <a:pPr marL="0" indent="0">
              <a:buNone/>
            </a:pPr>
            <a:r>
              <a:rPr lang="en-US" dirty="0"/>
              <a:t>The ball </a:t>
            </a:r>
            <a:r>
              <a:rPr lang="en-US" dirty="0" smtClean="0"/>
              <a:t>is </a:t>
            </a:r>
            <a:r>
              <a:rPr lang="en-US" dirty="0"/>
              <a:t>launched from the origin of an </a:t>
            </a:r>
            <a:r>
              <a:rPr lang="en-US" i="1" dirty="0"/>
              <a:t>xy</a:t>
            </a:r>
            <a:r>
              <a:rPr lang="en-US" dirty="0"/>
              <a:t> coordinate system. Write expressions giving the ball’s rectangular </a:t>
            </a:r>
            <a:r>
              <a:rPr lang="en-US" i="1" dirty="0" smtClean="0"/>
              <a:t>coordinates </a:t>
            </a:r>
            <a:r>
              <a:rPr lang="en-US" i="1" dirty="0"/>
              <a:t>at the top of its trajectory</a:t>
            </a:r>
            <a:r>
              <a:rPr lang="en-US" dirty="0"/>
              <a:t>, </a:t>
            </a:r>
            <a:r>
              <a:rPr lang="en-US" dirty="0" smtClean="0"/>
              <a:t>in </a:t>
            </a:r>
            <a:r>
              <a:rPr lang="en-US" dirty="0"/>
              <a:t>terms of its initial speed </a:t>
            </a:r>
            <a:r>
              <a:rPr lang="el-GR" i="1" dirty="0"/>
              <a:t>υ</a:t>
            </a:r>
            <a:r>
              <a:rPr lang="en-US" baseline="-25000" dirty="0" smtClean="0"/>
              <a:t>i</a:t>
            </a:r>
            <a:r>
              <a:rPr lang="en-US" dirty="0" smtClean="0"/>
              <a:t> </a:t>
            </a:r>
            <a:r>
              <a:rPr lang="en-US" dirty="0"/>
              <a:t>and the acceleration due to gravity </a:t>
            </a:r>
            <a:r>
              <a:rPr lang="en-US" i="1" dirty="0"/>
              <a:t>g</a:t>
            </a:r>
            <a:r>
              <a:rPr lang="en-US" dirty="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a:xfrm>
            <a:off x="0" y="-175425"/>
            <a:ext cx="9144000" cy="1157760"/>
          </a:xfrm>
        </p:spPr>
        <p:txBody>
          <a:bodyPr/>
          <a:lstStyle/>
          <a:p>
            <a:r>
              <a:rPr lang="en-US" sz="2800" dirty="0" smtClean="0"/>
              <a:t>Section 10.7: Projectile motion in dimensions</a:t>
            </a:r>
            <a:endParaRPr lang="en-US" sz="2800" dirty="0"/>
          </a:p>
        </p:txBody>
      </p:sp>
      <p:grpSp>
        <p:nvGrpSpPr>
          <p:cNvPr id="6" name="Group 5"/>
          <p:cNvGrpSpPr/>
          <p:nvPr/>
        </p:nvGrpSpPr>
        <p:grpSpPr>
          <a:xfrm>
            <a:off x="6028728" y="3116581"/>
            <a:ext cx="3070200" cy="4083415"/>
            <a:chOff x="5930504" y="2471017"/>
            <a:chExt cx="3070200" cy="4083415"/>
          </a:xfrm>
        </p:grpSpPr>
        <p:pic>
          <p:nvPicPr>
            <p:cNvPr id="7" name="Picture 6" descr="10_32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6198748" y="2471017"/>
              <a:ext cx="2801956" cy="3662632"/>
            </a:xfrm>
            <a:prstGeom prst="rect">
              <a:avLst/>
            </a:prstGeom>
          </p:spPr>
        </p:pic>
        <p:cxnSp>
          <p:nvCxnSpPr>
            <p:cNvPr id="9" name="Straight Arrow Connector 8"/>
            <p:cNvCxnSpPr/>
            <p:nvPr/>
          </p:nvCxnSpPr>
          <p:spPr bwMode="auto">
            <a:xfrm>
              <a:off x="6617732" y="5927418"/>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flipV="1">
              <a:off x="6604638" y="4644203"/>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6626106" y="3578545"/>
              <a:ext cx="291971" cy="2344145"/>
            </a:xfrm>
            <a:prstGeom prst="straightConnector1">
              <a:avLst/>
            </a:prstGeom>
            <a:solidFill>
              <a:schemeClr val="accent1"/>
            </a:solidFill>
            <a:ln w="1905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6604638" y="3505022"/>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6626106" y="3539577"/>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4" name="Object 13"/>
            <p:cNvGraphicFramePr>
              <a:graphicFrameLocks noChangeAspect="1"/>
            </p:cNvGraphicFramePr>
            <p:nvPr>
              <p:extLst>
                <p:ext uri="{D42A27DB-BD31-4B8C-83A1-F6EECF244321}">
                  <p14:modId xmlns:p14="http://schemas.microsoft.com/office/powerpoint/2010/main" val="1076780550"/>
                </p:ext>
              </p:extLst>
            </p:nvPr>
          </p:nvGraphicFramePr>
          <p:xfrm>
            <a:off x="6424608" y="3072915"/>
            <a:ext cx="406400" cy="469900"/>
          </p:xfrm>
          <a:graphic>
            <a:graphicData uri="http://schemas.openxmlformats.org/presentationml/2006/ole">
              <mc:AlternateContent xmlns:mc="http://schemas.openxmlformats.org/markup-compatibility/2006">
                <mc:Choice xmlns:v="urn:schemas-microsoft-com:vml" Requires="v">
                  <p:oleObj spid="_x0000_s674112" name="Equation" r:id="rId4" imgW="406400" imgH="469900" progId="Equation.3">
                    <p:embed/>
                  </p:oleObj>
                </mc:Choice>
                <mc:Fallback>
                  <p:oleObj name="Equation" r:id="rId4" imgW="406400" imgH="469900" progId="Equation.3">
                    <p:embed/>
                    <p:pic>
                      <p:nvPicPr>
                        <p:cNvPr id="0" name=""/>
                        <p:cNvPicPr/>
                        <p:nvPr/>
                      </p:nvPicPr>
                      <p:blipFill>
                        <a:blip r:embed="rId5"/>
                        <a:stretch>
                          <a:fillRect/>
                        </a:stretch>
                      </p:blipFill>
                      <p:spPr>
                        <a:xfrm>
                          <a:off x="6424608" y="3072915"/>
                          <a:ext cx="406400" cy="4699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17569115"/>
                </p:ext>
              </p:extLst>
            </p:nvPr>
          </p:nvGraphicFramePr>
          <p:xfrm>
            <a:off x="6181084" y="3905814"/>
            <a:ext cx="419100" cy="469900"/>
          </p:xfrm>
          <a:graphic>
            <a:graphicData uri="http://schemas.openxmlformats.org/presentationml/2006/ole">
              <mc:AlternateContent xmlns:mc="http://schemas.openxmlformats.org/markup-compatibility/2006">
                <mc:Choice xmlns:v="urn:schemas-microsoft-com:vml" Requires="v">
                  <p:oleObj spid="_x0000_s674113" name="Equation" r:id="rId6" imgW="419100" imgH="469900" progId="Equation.3">
                    <p:embed/>
                  </p:oleObj>
                </mc:Choice>
                <mc:Fallback>
                  <p:oleObj name="Equation" r:id="rId6" imgW="419100" imgH="469900" progId="Equation.3">
                    <p:embed/>
                    <p:pic>
                      <p:nvPicPr>
                        <p:cNvPr id="0" name=""/>
                        <p:cNvPicPr/>
                        <p:nvPr/>
                      </p:nvPicPr>
                      <p:blipFill>
                        <a:blip r:embed="rId7"/>
                        <a:stretch>
                          <a:fillRect/>
                        </a:stretch>
                      </p:blipFill>
                      <p:spPr>
                        <a:xfrm>
                          <a:off x="6181084" y="3905814"/>
                          <a:ext cx="419100" cy="469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451150809"/>
                </p:ext>
              </p:extLst>
            </p:nvPr>
          </p:nvGraphicFramePr>
          <p:xfrm>
            <a:off x="6985979" y="5493781"/>
            <a:ext cx="203200" cy="279400"/>
          </p:xfrm>
          <a:graphic>
            <a:graphicData uri="http://schemas.openxmlformats.org/presentationml/2006/ole">
              <mc:AlternateContent xmlns:mc="http://schemas.openxmlformats.org/markup-compatibility/2006">
                <mc:Choice xmlns:v="urn:schemas-microsoft-com:vml" Requires="v">
                  <p:oleObj spid="_x0000_s674114" name="Equation" r:id="rId8" imgW="203200" imgH="279400" progId="Equation.3">
                    <p:embed/>
                  </p:oleObj>
                </mc:Choice>
                <mc:Fallback>
                  <p:oleObj name="Equation" r:id="rId8" imgW="203200" imgH="279400" progId="Equation.3">
                    <p:embed/>
                    <p:pic>
                      <p:nvPicPr>
                        <p:cNvPr id="0" name=""/>
                        <p:cNvPicPr/>
                        <p:nvPr/>
                      </p:nvPicPr>
                      <p:blipFill>
                        <a:blip r:embed="rId9"/>
                        <a:stretch>
                          <a:fillRect/>
                        </a:stretch>
                      </p:blipFill>
                      <p:spPr>
                        <a:xfrm>
                          <a:off x="6985979" y="5493781"/>
                          <a:ext cx="203200" cy="279400"/>
                        </a:xfrm>
                        <a:prstGeom prst="rect">
                          <a:avLst/>
                        </a:prstGeom>
                      </p:spPr>
                    </p:pic>
                  </p:oleObj>
                </mc:Fallback>
              </mc:AlternateContent>
            </a:graphicData>
          </a:graphic>
        </p:graphicFrame>
        <p:cxnSp>
          <p:nvCxnSpPr>
            <p:cNvPr id="17" name="Straight Arrow Connector 16"/>
            <p:cNvCxnSpPr/>
            <p:nvPr/>
          </p:nvCxnSpPr>
          <p:spPr bwMode="auto">
            <a:xfrm>
              <a:off x="7181545" y="3847375"/>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7150998" y="4051016"/>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367014305"/>
                </p:ext>
              </p:extLst>
            </p:nvPr>
          </p:nvGraphicFramePr>
          <p:xfrm>
            <a:off x="6617011" y="3627549"/>
            <a:ext cx="203200" cy="279400"/>
          </p:xfrm>
          <a:graphic>
            <a:graphicData uri="http://schemas.openxmlformats.org/presentationml/2006/ole">
              <mc:AlternateContent xmlns:mc="http://schemas.openxmlformats.org/markup-compatibility/2006">
                <mc:Choice xmlns:v="urn:schemas-microsoft-com:vml" Requires="v">
                  <p:oleObj spid="_x0000_s674115" name="Equation" r:id="rId10" imgW="203200" imgH="279400" progId="Equation.3">
                    <p:embed/>
                  </p:oleObj>
                </mc:Choice>
                <mc:Fallback>
                  <p:oleObj name="Equation" r:id="rId10" imgW="203200" imgH="279400" progId="Equation.3">
                    <p:embed/>
                    <p:pic>
                      <p:nvPicPr>
                        <p:cNvPr id="0" name=""/>
                        <p:cNvPicPr/>
                        <p:nvPr/>
                      </p:nvPicPr>
                      <p:blipFill>
                        <a:blip r:embed="rId9"/>
                        <a:stretch>
                          <a:fillRect/>
                        </a:stretch>
                      </p:blipFill>
                      <p:spPr>
                        <a:xfrm>
                          <a:off x="6617011" y="3627549"/>
                          <a:ext cx="203200" cy="279400"/>
                        </a:xfrm>
                        <a:prstGeom prst="rect">
                          <a:avLst/>
                        </a:prstGeom>
                      </p:spPr>
                    </p:pic>
                  </p:oleObj>
                </mc:Fallback>
              </mc:AlternateContent>
            </a:graphicData>
          </a:graphic>
        </p:graphicFrame>
        <p:sp>
          <p:nvSpPr>
            <p:cNvPr id="20" name="Arc 19"/>
            <p:cNvSpPr/>
            <p:nvPr/>
          </p:nvSpPr>
          <p:spPr bwMode="auto">
            <a:xfrm rot="11755288">
              <a:off x="6800391" y="3393565"/>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1" name="Rectangle 20"/>
            <p:cNvSpPr/>
            <p:nvPr/>
          </p:nvSpPr>
          <p:spPr>
            <a:xfrm>
              <a:off x="7432622" y="5787348"/>
              <a:ext cx="317206" cy="400110"/>
            </a:xfrm>
            <a:prstGeom prst="rect">
              <a:avLst/>
            </a:prstGeom>
          </p:spPr>
          <p:txBody>
            <a:bodyPr wrap="none">
              <a:spAutoFit/>
            </a:bodyPr>
            <a:lstStyle/>
            <a:p>
              <a:r>
                <a:rPr lang="en-US" sz="2000" i="1" kern="0" dirty="0">
                  <a:solidFill>
                    <a:srgbClr val="000000"/>
                  </a:solidFill>
                  <a:latin typeface="Times New Roman"/>
                  <a:ea typeface="ＭＳ Ｐゴシック"/>
                  <a:cs typeface="Times New Roman"/>
                </a:rPr>
                <a:t>x</a:t>
              </a:r>
              <a:endParaRPr lang="en-US" sz="2000" dirty="0"/>
            </a:p>
          </p:txBody>
        </p:sp>
        <p:sp>
          <p:nvSpPr>
            <p:cNvPr id="22" name="Rectangle 21"/>
            <p:cNvSpPr/>
            <p:nvPr/>
          </p:nvSpPr>
          <p:spPr>
            <a:xfrm>
              <a:off x="6308052" y="4599548"/>
              <a:ext cx="324152" cy="400110"/>
            </a:xfrm>
            <a:prstGeom prst="rect">
              <a:avLst/>
            </a:prstGeom>
          </p:spPr>
          <p:txBody>
            <a:bodyPr wrap="none">
              <a:spAutoFit/>
            </a:bodyPr>
            <a:lstStyle/>
            <a:p>
              <a:r>
                <a:rPr lang="en-US" sz="2000" i="1" kern="0" dirty="0" smtClean="0">
                  <a:solidFill>
                    <a:srgbClr val="000000"/>
                  </a:solidFill>
                  <a:latin typeface="Times New Roman"/>
                  <a:ea typeface="ＭＳ Ｐゴシック"/>
                  <a:cs typeface="Times New Roman"/>
                </a:rPr>
                <a:t>y</a:t>
              </a:r>
              <a:endParaRPr lang="en-US" sz="2000" dirty="0"/>
            </a:p>
          </p:txBody>
        </p:sp>
        <p:sp>
          <p:nvSpPr>
            <p:cNvPr id="23" name="Arc 22"/>
            <p:cNvSpPr/>
            <p:nvPr/>
          </p:nvSpPr>
          <p:spPr bwMode="auto">
            <a:xfrm rot="333947">
              <a:off x="5930504" y="5217590"/>
              <a:ext cx="1477006" cy="1336842"/>
            </a:xfrm>
            <a:prstGeom prst="arc">
              <a:avLst>
                <a:gd name="adj1" fmla="val 16070928"/>
                <a:gd name="adj2" fmla="val 2137031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aphicFrame>
        <p:nvGraphicFramePr>
          <p:cNvPr id="24" name="Object 23"/>
          <p:cNvGraphicFramePr>
            <a:graphicFrameLocks noChangeAspect="1"/>
          </p:cNvGraphicFramePr>
          <p:nvPr>
            <p:extLst>
              <p:ext uri="{D42A27DB-BD31-4B8C-83A1-F6EECF244321}">
                <p14:modId xmlns:p14="http://schemas.microsoft.com/office/powerpoint/2010/main" val="3733645005"/>
              </p:ext>
            </p:extLst>
          </p:nvPr>
        </p:nvGraphicFramePr>
        <p:xfrm>
          <a:off x="7001662" y="3879980"/>
          <a:ext cx="260208" cy="421290"/>
        </p:xfrm>
        <a:graphic>
          <a:graphicData uri="http://schemas.openxmlformats.org/presentationml/2006/ole">
            <mc:AlternateContent xmlns:mc="http://schemas.openxmlformats.org/markup-compatibility/2006">
              <mc:Choice xmlns:v="urn:schemas-microsoft-com:vml" Requires="v">
                <p:oleObj spid="_x0000_s674116" name="Equation" r:id="rId11" imgW="266700" imgH="431800" progId="Equation.3">
                  <p:embed/>
                </p:oleObj>
              </mc:Choice>
              <mc:Fallback>
                <p:oleObj name="Equation" r:id="rId11" imgW="266700" imgH="431800" progId="Equation.3">
                  <p:embed/>
                  <p:pic>
                    <p:nvPicPr>
                      <p:cNvPr id="0" name=""/>
                      <p:cNvPicPr/>
                      <p:nvPr/>
                    </p:nvPicPr>
                    <p:blipFill>
                      <a:blip r:embed="rId12"/>
                      <a:stretch>
                        <a:fillRect/>
                      </a:stretch>
                    </p:blipFill>
                    <p:spPr>
                      <a:xfrm>
                        <a:off x="7001662" y="3879980"/>
                        <a:ext cx="260208" cy="421290"/>
                      </a:xfrm>
                      <a:prstGeom prst="rect">
                        <a:avLst/>
                      </a:prstGeom>
                    </p:spPr>
                  </p:pic>
                </p:oleObj>
              </mc:Fallback>
            </mc:AlternateContent>
          </a:graphicData>
        </a:graphic>
      </p:graphicFrame>
      <p:sp>
        <p:nvSpPr>
          <p:cNvPr id="5" name="Rectangle 4"/>
          <p:cNvSpPr/>
          <p:nvPr/>
        </p:nvSpPr>
        <p:spPr>
          <a:xfrm>
            <a:off x="273135" y="3577066"/>
            <a:ext cx="4212219" cy="461665"/>
          </a:xfrm>
          <a:prstGeom prst="rect">
            <a:avLst/>
          </a:prstGeom>
        </p:spPr>
        <p:txBody>
          <a:bodyPr wrap="none">
            <a:spAutoFit/>
          </a:bodyPr>
          <a:lstStyle/>
          <a:p>
            <a:r>
              <a:rPr lang="en-US" i="1" kern="0" dirty="0" err="1">
                <a:solidFill>
                  <a:srgbClr val="000000"/>
                </a:solidFill>
                <a:latin typeface="Times New Roman"/>
                <a:ea typeface="ＭＳ Ｐゴシック"/>
                <a:cs typeface="Times New Roman"/>
              </a:rPr>
              <a:t>x</a:t>
            </a:r>
            <a:r>
              <a:rPr lang="en-US" kern="0" baseline="-25000" dirty="0" err="1">
                <a:solidFill>
                  <a:srgbClr val="000000"/>
                </a:solidFill>
                <a:latin typeface="Times New Roman"/>
                <a:ea typeface="ＭＳ Ｐゴシック"/>
                <a:cs typeface="Times New Roman"/>
              </a:rPr>
              <a:t>f</a:t>
            </a:r>
            <a:r>
              <a:rPr lang="en-US" kern="0" dirty="0">
                <a:solidFill>
                  <a:srgbClr val="000000"/>
                </a:solidFill>
                <a:latin typeface="Times New Roman"/>
                <a:ea typeface="ＭＳ Ｐゴシック"/>
                <a:cs typeface="Times New Roman"/>
              </a:rPr>
              <a:t> = </a:t>
            </a:r>
            <a:r>
              <a:rPr lang="en-US" i="1" kern="0" dirty="0">
                <a:solidFill>
                  <a:srgbClr val="000000"/>
                </a:solidFill>
                <a:latin typeface="Times New Roman"/>
                <a:ea typeface="ＭＳ Ｐゴシック"/>
                <a:cs typeface="Times New Roman"/>
              </a:rPr>
              <a:t>x</a:t>
            </a:r>
            <a:r>
              <a:rPr lang="en-US" kern="0" baseline="-25000" dirty="0">
                <a:solidFill>
                  <a:srgbClr val="000000"/>
                </a:solidFill>
                <a:latin typeface="Times New Roman"/>
                <a:ea typeface="ＭＳ Ｐゴシック"/>
                <a:cs typeface="Times New Roman"/>
              </a:rPr>
              <a:t>i</a:t>
            </a:r>
            <a:r>
              <a:rPr lang="en-US" kern="0" dirty="0">
                <a:solidFill>
                  <a:srgbClr val="000000"/>
                </a:solidFill>
                <a:latin typeface="Times New Roman"/>
                <a:ea typeface="ＭＳ Ｐゴシック"/>
                <a:cs typeface="Times New Roman"/>
              </a:rPr>
              <a:t> + </a:t>
            </a:r>
            <a:r>
              <a:rPr lang="el-GR" i="1" kern="0" dirty="0">
                <a:solidFill>
                  <a:srgbClr val="000000"/>
                </a:solidFill>
                <a:latin typeface="Times New Roman"/>
                <a:ea typeface="ＭＳ Ｐゴシック"/>
                <a:cs typeface="Times New Roman"/>
              </a:rPr>
              <a:t>υ</a:t>
            </a:r>
            <a:r>
              <a:rPr lang="en-US" i="1" kern="0" baseline="-25000" dirty="0" err="1">
                <a:solidFill>
                  <a:srgbClr val="000000"/>
                </a:solidFill>
                <a:latin typeface="Times New Roman"/>
                <a:ea typeface="ＭＳ Ｐゴシック"/>
                <a:cs typeface="Times New Roman"/>
              </a:rPr>
              <a:t>x</a:t>
            </a:r>
            <a:r>
              <a:rPr lang="en-US" kern="0" baseline="-25000" dirty="0" err="1">
                <a:solidFill>
                  <a:srgbClr val="000000"/>
                </a:solidFill>
                <a:latin typeface="Times New Roman"/>
                <a:ea typeface="ＭＳ Ｐゴシック"/>
                <a:cs typeface="Times New Roman"/>
              </a:rPr>
              <a:t>,i</a:t>
            </a:r>
            <a:r>
              <a:rPr lang="en-US" kern="0" baseline="-25000" dirty="0">
                <a:solidFill>
                  <a:srgbClr val="000000"/>
                </a:solidFill>
                <a:latin typeface="Times New Roman"/>
                <a:ea typeface="ＭＳ Ｐゴシック"/>
                <a:cs typeface="Times New Roman"/>
              </a:rPr>
              <a:t> </a:t>
            </a:r>
            <a:r>
              <a:rPr lang="en-US" kern="0" dirty="0" err="1">
                <a:solidFill>
                  <a:srgbClr val="000000"/>
                </a:solidFill>
                <a:latin typeface="Times New Roman"/>
                <a:ea typeface="ＭＳ Ｐゴシック"/>
                <a:cs typeface="Times New Roman"/>
              </a:rPr>
              <a:t>Δ</a:t>
            </a:r>
            <a:r>
              <a:rPr lang="en-US" i="1" kern="0" dirty="0" err="1">
                <a:solidFill>
                  <a:srgbClr val="000000"/>
                </a:solidFill>
                <a:latin typeface="Times New Roman"/>
                <a:ea typeface="ＭＳ Ｐゴシック"/>
                <a:cs typeface="Times New Roman"/>
              </a:rPr>
              <a:t>t</a:t>
            </a:r>
            <a:r>
              <a:rPr lang="en-US" kern="0" dirty="0">
                <a:solidFill>
                  <a:srgbClr val="000000"/>
                </a:solidFill>
                <a:latin typeface="Times New Roman"/>
                <a:ea typeface="ＭＳ Ｐゴシック"/>
                <a:cs typeface="Times New Roman"/>
              </a:rPr>
              <a:t> </a:t>
            </a:r>
            <a:r>
              <a:rPr lang="en-US" kern="0" dirty="0" smtClean="0">
                <a:solidFill>
                  <a:srgbClr val="000000"/>
                </a:solidFill>
                <a:latin typeface="Times New Roman"/>
                <a:ea typeface="ＭＳ Ｐゴシック"/>
                <a:cs typeface="Times New Roman"/>
              </a:rPr>
              <a:t> </a:t>
            </a:r>
            <a:r>
              <a:rPr lang="en-US" sz="2200" kern="0" dirty="0" smtClean="0">
                <a:solidFill>
                  <a:srgbClr val="000000"/>
                </a:solidFill>
                <a:latin typeface="Times New Roman"/>
                <a:ea typeface="ＭＳ Ｐゴシック"/>
                <a:cs typeface="Times New Roman"/>
              </a:rPr>
              <a:t>(constant velocity)</a:t>
            </a:r>
            <a:endParaRPr lang="en-US" sz="2200" dirty="0"/>
          </a:p>
        </p:txBody>
      </p:sp>
      <p:graphicFrame>
        <p:nvGraphicFramePr>
          <p:cNvPr id="25" name="Object 24"/>
          <p:cNvGraphicFramePr>
            <a:graphicFrameLocks noChangeAspect="1"/>
          </p:cNvGraphicFramePr>
          <p:nvPr>
            <p:extLst>
              <p:ext uri="{D42A27DB-BD31-4B8C-83A1-F6EECF244321}">
                <p14:modId xmlns:p14="http://schemas.microsoft.com/office/powerpoint/2010/main" val="2641586263"/>
              </p:ext>
            </p:extLst>
          </p:nvPr>
        </p:nvGraphicFramePr>
        <p:xfrm>
          <a:off x="312101" y="4059126"/>
          <a:ext cx="5956300" cy="482600"/>
        </p:xfrm>
        <a:graphic>
          <a:graphicData uri="http://schemas.openxmlformats.org/presentationml/2006/ole">
            <mc:AlternateContent xmlns:mc="http://schemas.openxmlformats.org/markup-compatibility/2006">
              <mc:Choice xmlns:v="urn:schemas-microsoft-com:vml" Requires="v">
                <p:oleObj spid="_x0000_s674117" name="Equation" r:id="rId13" imgW="5956300" imgH="482600" progId="Equation.3">
                  <p:embed/>
                </p:oleObj>
              </mc:Choice>
              <mc:Fallback>
                <p:oleObj name="Equation" r:id="rId13" imgW="5956300" imgH="482600" progId="Equation.3">
                  <p:embed/>
                  <p:pic>
                    <p:nvPicPr>
                      <p:cNvPr id="0" name=""/>
                      <p:cNvPicPr/>
                      <p:nvPr/>
                    </p:nvPicPr>
                    <p:blipFill>
                      <a:blip r:embed="rId14"/>
                      <a:stretch>
                        <a:fillRect/>
                      </a:stretch>
                    </p:blipFill>
                    <p:spPr>
                      <a:xfrm>
                        <a:off x="312101" y="4059126"/>
                        <a:ext cx="5956300" cy="482600"/>
                      </a:xfrm>
                      <a:prstGeom prst="rect">
                        <a:avLst/>
                      </a:prstGeom>
                    </p:spPr>
                  </p:pic>
                </p:oleObj>
              </mc:Fallback>
            </mc:AlternateContent>
          </a:graphicData>
        </a:graphic>
      </p:graphicFrame>
      <p:sp>
        <p:nvSpPr>
          <p:cNvPr id="26" name="Rectangle 25"/>
          <p:cNvSpPr/>
          <p:nvPr/>
        </p:nvSpPr>
        <p:spPr>
          <a:xfrm>
            <a:off x="5134890" y="5169875"/>
            <a:ext cx="782653" cy="461665"/>
          </a:xfrm>
          <a:prstGeom prst="rect">
            <a:avLst/>
          </a:prstGeom>
        </p:spPr>
        <p:txBody>
          <a:bodyPr wrap="none">
            <a:spAutoFit/>
          </a:bodyPr>
          <a:lstStyle/>
          <a:p>
            <a:r>
              <a:rPr lang="en-US" kern="0" dirty="0" err="1">
                <a:solidFill>
                  <a:srgbClr val="000000"/>
                </a:solidFill>
                <a:latin typeface="Times New Roman"/>
                <a:ea typeface="ＭＳ Ｐゴシック"/>
                <a:cs typeface="Times New Roman"/>
              </a:rPr>
              <a:t>Δ</a:t>
            </a:r>
            <a:r>
              <a:rPr lang="en-US" i="1" kern="0" dirty="0" err="1">
                <a:solidFill>
                  <a:srgbClr val="000000"/>
                </a:solidFill>
                <a:latin typeface="Times New Roman"/>
                <a:ea typeface="ＭＳ Ｐゴシック"/>
                <a:cs typeface="Times New Roman"/>
              </a:rPr>
              <a:t>t</a:t>
            </a:r>
            <a:r>
              <a:rPr lang="en-US" kern="0" baseline="-25000" dirty="0" err="1">
                <a:solidFill>
                  <a:srgbClr val="000000"/>
                </a:solidFill>
                <a:latin typeface="Times New Roman"/>
                <a:ea typeface="ＭＳ Ｐゴシック"/>
                <a:cs typeface="Times New Roman"/>
              </a:rPr>
              <a:t>top</a:t>
            </a:r>
            <a:r>
              <a:rPr lang="en-US" i="1" kern="0" dirty="0">
                <a:solidFill>
                  <a:srgbClr val="000000"/>
                </a:solidFill>
                <a:latin typeface="Times New Roman"/>
                <a:ea typeface="ＭＳ Ｐゴシック"/>
                <a:cs typeface="Times New Roman"/>
              </a:rPr>
              <a:t> </a:t>
            </a:r>
            <a:endParaRPr lang="en-US" dirty="0"/>
          </a:p>
        </p:txBody>
      </p:sp>
      <p:sp>
        <p:nvSpPr>
          <p:cNvPr id="27" name="Rectangle 26"/>
          <p:cNvSpPr/>
          <p:nvPr/>
        </p:nvSpPr>
        <p:spPr>
          <a:xfrm>
            <a:off x="59096" y="5106724"/>
            <a:ext cx="5163668" cy="523220"/>
          </a:xfrm>
          <a:prstGeom prst="rect">
            <a:avLst/>
          </a:prstGeom>
        </p:spPr>
        <p:txBody>
          <a:bodyPr wrap="none">
            <a:spAutoFit/>
          </a:bodyPr>
          <a:lstStyle/>
          <a:p>
            <a:r>
              <a:rPr lang="en-US" sz="2800" kern="0" dirty="0" smtClean="0">
                <a:solidFill>
                  <a:srgbClr val="000000"/>
                </a:solidFill>
                <a:latin typeface="Times New Roman"/>
                <a:ea typeface="ＭＳ Ｐゴシック"/>
                <a:cs typeface="Times New Roman"/>
              </a:rPr>
              <a:t>Need to find time to get to the top:</a:t>
            </a:r>
            <a:endParaRPr lang="en-US" dirty="0"/>
          </a:p>
        </p:txBody>
      </p:sp>
    </p:spTree>
    <p:extLst>
      <p:ext uri="{BB962C8B-B14F-4D97-AF65-F5344CB8AC3E}">
        <p14:creationId xmlns:p14="http://schemas.microsoft.com/office/powerpoint/2010/main" val="32180041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66992"/>
            <a:ext cx="9144000" cy="553998"/>
          </a:xfrm>
        </p:spPr>
        <p:txBody>
          <a:bodyPr/>
          <a:lstStyle/>
          <a:p>
            <a:r>
              <a:rPr lang="en-US" dirty="0">
                <a:solidFill>
                  <a:srgbClr val="FFFFFF"/>
                </a:solidFill>
              </a:rPr>
              <a:t>Example 10.5 Position of highest </a:t>
            </a:r>
            <a:r>
              <a:rPr lang="en-US" dirty="0" smtClean="0">
                <a:solidFill>
                  <a:srgbClr val="FFFFFF"/>
                </a:solidFill>
              </a:rPr>
              <a:t>point (cont.)</a:t>
            </a:r>
            <a:endParaRPr lang="en-US" dirty="0">
              <a:solidFill>
                <a:srgbClr val="FFFFFF"/>
              </a:solidFill>
            </a:endParaRPr>
          </a:p>
        </p:txBody>
      </p:sp>
      <p:sp>
        <p:nvSpPr>
          <p:cNvPr id="4" name="Content Placeholder 3"/>
          <p:cNvSpPr>
            <a:spLocks noGrp="1"/>
          </p:cNvSpPr>
          <p:nvPr>
            <p:ph idx="1"/>
          </p:nvPr>
        </p:nvSpPr>
        <p:spPr>
          <a:xfrm>
            <a:off x="210766" y="1172844"/>
            <a:ext cx="8229600" cy="4718304"/>
          </a:xfrm>
        </p:spPr>
        <p:txBody>
          <a:bodyPr/>
          <a:lstStyle/>
          <a:p>
            <a:pPr marL="0" indent="0">
              <a:buNone/>
            </a:pPr>
            <a:r>
              <a:rPr lang="en-US" dirty="0"/>
              <a:t>❶ </a:t>
            </a:r>
            <a:r>
              <a:rPr lang="en-US" dirty="0" smtClean="0"/>
              <a:t>Because </a:t>
            </a:r>
            <a:r>
              <a:rPr lang="en-US" dirty="0"/>
              <a:t>the ball is launched from the origin, </a:t>
            </a:r>
            <a:r>
              <a:rPr lang="en-US" i="1" dirty="0" smtClean="0"/>
              <a:t>x</a:t>
            </a:r>
            <a:r>
              <a:rPr lang="en-US" baseline="-25000" dirty="0" smtClean="0"/>
              <a:t>i</a:t>
            </a:r>
            <a:r>
              <a:rPr lang="en-US" dirty="0" smtClean="0"/>
              <a:t> = 0 </a:t>
            </a:r>
            <a:r>
              <a:rPr lang="en-US" dirty="0"/>
              <a:t>and </a:t>
            </a:r>
            <a:r>
              <a:rPr lang="en-US" i="1" dirty="0" smtClean="0"/>
              <a:t>y</a:t>
            </a:r>
            <a:r>
              <a:rPr lang="en-US" baseline="-25000" dirty="0" smtClean="0"/>
              <a:t>i</a:t>
            </a:r>
            <a:r>
              <a:rPr lang="en-US" dirty="0" smtClean="0"/>
              <a:t> = 0</a:t>
            </a:r>
            <a:r>
              <a:rPr lang="en-US" dirty="0"/>
              <a:t>. </a:t>
            </a:r>
            <a:r>
              <a:rPr lang="en-US" dirty="0" smtClean="0"/>
              <a:t>As </a:t>
            </a:r>
            <a:r>
              <a:rPr lang="en-US" dirty="0"/>
              <a:t>the ball passes through its highest position, </a:t>
            </a:r>
            <a:r>
              <a:rPr lang="el-GR" i="1" dirty="0" smtClean="0"/>
              <a:t>υ</a:t>
            </a:r>
            <a:r>
              <a:rPr lang="el-GR" i="1" baseline="-25000" dirty="0" smtClean="0"/>
              <a:t>y</a:t>
            </a:r>
            <a:r>
              <a:rPr lang="en-US" dirty="0" smtClean="0"/>
              <a:t> </a:t>
            </a:r>
            <a:r>
              <a:rPr lang="en-US" dirty="0"/>
              <a:t>reverses </a:t>
            </a:r>
            <a:r>
              <a:rPr lang="en-US" dirty="0" smtClean="0"/>
              <a:t>sign from positive to negative, </a:t>
            </a:r>
            <a:r>
              <a:rPr lang="en-US" dirty="0"/>
              <a:t>so at </a:t>
            </a:r>
            <a:r>
              <a:rPr lang="en-US" dirty="0" smtClean="0"/>
              <a:t>the highest point </a:t>
            </a:r>
            <a:r>
              <a:rPr lang="el-GR" i="1" dirty="0" smtClean="0"/>
              <a:t>υ</a:t>
            </a:r>
            <a:r>
              <a:rPr lang="el-GR" i="1" baseline="-25000" dirty="0" smtClean="0"/>
              <a:t>y</a:t>
            </a:r>
            <a:r>
              <a:rPr lang="en-US" i="1" baseline="-25000" dirty="0" smtClean="0"/>
              <a:t>,</a:t>
            </a:r>
            <a:r>
              <a:rPr lang="en-US" baseline="-25000" dirty="0" smtClean="0"/>
              <a:t>f</a:t>
            </a:r>
            <a:r>
              <a:rPr lang="en-US" dirty="0" smtClean="0"/>
              <a:t> = 0</a:t>
            </a:r>
            <a:r>
              <a:rPr lang="en-US" dirty="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a:xfrm>
            <a:off x="56131" y="-287687"/>
            <a:ext cx="9144000" cy="1157760"/>
          </a:xfrm>
        </p:spPr>
        <p:txBody>
          <a:bodyPr/>
          <a:lstStyle/>
          <a:p>
            <a:r>
              <a:rPr lang="en-US" sz="2800" dirty="0" smtClean="0"/>
              <a:t>Section 10.7: Projectile motion in two dimensions</a:t>
            </a:r>
            <a:endParaRPr lang="en-US" sz="2800" dirty="0"/>
          </a:p>
        </p:txBody>
      </p:sp>
      <p:grpSp>
        <p:nvGrpSpPr>
          <p:cNvPr id="6" name="Group 5"/>
          <p:cNvGrpSpPr/>
          <p:nvPr/>
        </p:nvGrpSpPr>
        <p:grpSpPr>
          <a:xfrm>
            <a:off x="6035744" y="3116581"/>
            <a:ext cx="3070200" cy="4083415"/>
            <a:chOff x="5930504" y="2471017"/>
            <a:chExt cx="3070200" cy="4083415"/>
          </a:xfrm>
        </p:grpSpPr>
        <p:pic>
          <p:nvPicPr>
            <p:cNvPr id="7" name="Picture 6" descr="10_32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6198748" y="2471017"/>
              <a:ext cx="2801956" cy="3662632"/>
            </a:xfrm>
            <a:prstGeom prst="rect">
              <a:avLst/>
            </a:prstGeom>
          </p:spPr>
        </p:pic>
        <p:cxnSp>
          <p:nvCxnSpPr>
            <p:cNvPr id="9" name="Straight Arrow Connector 8"/>
            <p:cNvCxnSpPr/>
            <p:nvPr/>
          </p:nvCxnSpPr>
          <p:spPr bwMode="auto">
            <a:xfrm>
              <a:off x="6617732" y="5927418"/>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flipV="1">
              <a:off x="6604638" y="4644203"/>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6626106" y="3578545"/>
              <a:ext cx="291971" cy="2344145"/>
            </a:xfrm>
            <a:prstGeom prst="straightConnector1">
              <a:avLst/>
            </a:prstGeom>
            <a:solidFill>
              <a:schemeClr val="accent1"/>
            </a:solidFill>
            <a:ln w="1905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6604638" y="3505022"/>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6626106" y="3539577"/>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4" name="Object 13"/>
            <p:cNvGraphicFramePr>
              <a:graphicFrameLocks noChangeAspect="1"/>
            </p:cNvGraphicFramePr>
            <p:nvPr>
              <p:extLst>
                <p:ext uri="{D42A27DB-BD31-4B8C-83A1-F6EECF244321}">
                  <p14:modId xmlns:p14="http://schemas.microsoft.com/office/powerpoint/2010/main" val="1157600826"/>
                </p:ext>
              </p:extLst>
            </p:nvPr>
          </p:nvGraphicFramePr>
          <p:xfrm>
            <a:off x="6424608" y="3072915"/>
            <a:ext cx="406400" cy="469900"/>
          </p:xfrm>
          <a:graphic>
            <a:graphicData uri="http://schemas.openxmlformats.org/presentationml/2006/ole">
              <mc:AlternateContent xmlns:mc="http://schemas.openxmlformats.org/markup-compatibility/2006">
                <mc:Choice xmlns:v="urn:schemas-microsoft-com:vml" Requires="v">
                  <p:oleObj spid="_x0000_s675179" name="Equation" r:id="rId4" imgW="406400" imgH="469900" progId="Equation.3">
                    <p:embed/>
                  </p:oleObj>
                </mc:Choice>
                <mc:Fallback>
                  <p:oleObj name="Equation" r:id="rId4" imgW="406400" imgH="469900" progId="Equation.3">
                    <p:embed/>
                    <p:pic>
                      <p:nvPicPr>
                        <p:cNvPr id="0" name=""/>
                        <p:cNvPicPr/>
                        <p:nvPr/>
                      </p:nvPicPr>
                      <p:blipFill>
                        <a:blip r:embed="rId5"/>
                        <a:stretch>
                          <a:fillRect/>
                        </a:stretch>
                      </p:blipFill>
                      <p:spPr>
                        <a:xfrm>
                          <a:off x="6424608" y="3072915"/>
                          <a:ext cx="406400" cy="4699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94358621"/>
                </p:ext>
              </p:extLst>
            </p:nvPr>
          </p:nvGraphicFramePr>
          <p:xfrm>
            <a:off x="6181084" y="3905814"/>
            <a:ext cx="419100" cy="469900"/>
          </p:xfrm>
          <a:graphic>
            <a:graphicData uri="http://schemas.openxmlformats.org/presentationml/2006/ole">
              <mc:AlternateContent xmlns:mc="http://schemas.openxmlformats.org/markup-compatibility/2006">
                <mc:Choice xmlns:v="urn:schemas-microsoft-com:vml" Requires="v">
                  <p:oleObj spid="_x0000_s675180" name="Equation" r:id="rId6" imgW="419100" imgH="469900" progId="Equation.3">
                    <p:embed/>
                  </p:oleObj>
                </mc:Choice>
                <mc:Fallback>
                  <p:oleObj name="Equation" r:id="rId6" imgW="419100" imgH="469900" progId="Equation.3">
                    <p:embed/>
                    <p:pic>
                      <p:nvPicPr>
                        <p:cNvPr id="0" name=""/>
                        <p:cNvPicPr/>
                        <p:nvPr/>
                      </p:nvPicPr>
                      <p:blipFill>
                        <a:blip r:embed="rId7"/>
                        <a:stretch>
                          <a:fillRect/>
                        </a:stretch>
                      </p:blipFill>
                      <p:spPr>
                        <a:xfrm>
                          <a:off x="6181084" y="3905814"/>
                          <a:ext cx="419100" cy="469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248989269"/>
                </p:ext>
              </p:extLst>
            </p:nvPr>
          </p:nvGraphicFramePr>
          <p:xfrm>
            <a:off x="6985979" y="5493781"/>
            <a:ext cx="203200" cy="279400"/>
          </p:xfrm>
          <a:graphic>
            <a:graphicData uri="http://schemas.openxmlformats.org/presentationml/2006/ole">
              <mc:AlternateContent xmlns:mc="http://schemas.openxmlformats.org/markup-compatibility/2006">
                <mc:Choice xmlns:v="urn:schemas-microsoft-com:vml" Requires="v">
                  <p:oleObj spid="_x0000_s675181" name="Equation" r:id="rId8" imgW="203200" imgH="279400" progId="Equation.3">
                    <p:embed/>
                  </p:oleObj>
                </mc:Choice>
                <mc:Fallback>
                  <p:oleObj name="Equation" r:id="rId8" imgW="203200" imgH="279400" progId="Equation.3">
                    <p:embed/>
                    <p:pic>
                      <p:nvPicPr>
                        <p:cNvPr id="0" name=""/>
                        <p:cNvPicPr/>
                        <p:nvPr/>
                      </p:nvPicPr>
                      <p:blipFill>
                        <a:blip r:embed="rId9"/>
                        <a:stretch>
                          <a:fillRect/>
                        </a:stretch>
                      </p:blipFill>
                      <p:spPr>
                        <a:xfrm>
                          <a:off x="6985979" y="5493781"/>
                          <a:ext cx="203200" cy="279400"/>
                        </a:xfrm>
                        <a:prstGeom prst="rect">
                          <a:avLst/>
                        </a:prstGeom>
                      </p:spPr>
                    </p:pic>
                  </p:oleObj>
                </mc:Fallback>
              </mc:AlternateContent>
            </a:graphicData>
          </a:graphic>
        </p:graphicFrame>
        <p:cxnSp>
          <p:nvCxnSpPr>
            <p:cNvPr id="17" name="Straight Arrow Connector 16"/>
            <p:cNvCxnSpPr/>
            <p:nvPr/>
          </p:nvCxnSpPr>
          <p:spPr bwMode="auto">
            <a:xfrm>
              <a:off x="7181545" y="3847375"/>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7150998" y="4051016"/>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116949425"/>
                </p:ext>
              </p:extLst>
            </p:nvPr>
          </p:nvGraphicFramePr>
          <p:xfrm>
            <a:off x="6617011" y="3627549"/>
            <a:ext cx="203200" cy="279400"/>
          </p:xfrm>
          <a:graphic>
            <a:graphicData uri="http://schemas.openxmlformats.org/presentationml/2006/ole">
              <mc:AlternateContent xmlns:mc="http://schemas.openxmlformats.org/markup-compatibility/2006">
                <mc:Choice xmlns:v="urn:schemas-microsoft-com:vml" Requires="v">
                  <p:oleObj spid="_x0000_s675182" name="Equation" r:id="rId10" imgW="203200" imgH="279400" progId="Equation.3">
                    <p:embed/>
                  </p:oleObj>
                </mc:Choice>
                <mc:Fallback>
                  <p:oleObj name="Equation" r:id="rId10" imgW="203200" imgH="279400" progId="Equation.3">
                    <p:embed/>
                    <p:pic>
                      <p:nvPicPr>
                        <p:cNvPr id="0" name=""/>
                        <p:cNvPicPr/>
                        <p:nvPr/>
                      </p:nvPicPr>
                      <p:blipFill>
                        <a:blip r:embed="rId9"/>
                        <a:stretch>
                          <a:fillRect/>
                        </a:stretch>
                      </p:blipFill>
                      <p:spPr>
                        <a:xfrm>
                          <a:off x="6617011" y="3627549"/>
                          <a:ext cx="203200" cy="279400"/>
                        </a:xfrm>
                        <a:prstGeom prst="rect">
                          <a:avLst/>
                        </a:prstGeom>
                      </p:spPr>
                    </p:pic>
                  </p:oleObj>
                </mc:Fallback>
              </mc:AlternateContent>
            </a:graphicData>
          </a:graphic>
        </p:graphicFrame>
        <p:sp>
          <p:nvSpPr>
            <p:cNvPr id="20" name="Arc 19"/>
            <p:cNvSpPr/>
            <p:nvPr/>
          </p:nvSpPr>
          <p:spPr bwMode="auto">
            <a:xfrm rot="11755288">
              <a:off x="6800391" y="3393565"/>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1" name="Rectangle 20"/>
            <p:cNvSpPr/>
            <p:nvPr/>
          </p:nvSpPr>
          <p:spPr>
            <a:xfrm>
              <a:off x="7432622" y="5787348"/>
              <a:ext cx="317206" cy="400110"/>
            </a:xfrm>
            <a:prstGeom prst="rect">
              <a:avLst/>
            </a:prstGeom>
          </p:spPr>
          <p:txBody>
            <a:bodyPr wrap="none">
              <a:spAutoFit/>
            </a:bodyPr>
            <a:lstStyle/>
            <a:p>
              <a:r>
                <a:rPr lang="en-US" sz="2000" i="1" kern="0" dirty="0">
                  <a:solidFill>
                    <a:srgbClr val="000000"/>
                  </a:solidFill>
                  <a:latin typeface="Times New Roman"/>
                  <a:ea typeface="ＭＳ Ｐゴシック"/>
                  <a:cs typeface="Times New Roman"/>
                </a:rPr>
                <a:t>x</a:t>
              </a:r>
              <a:endParaRPr lang="en-US" sz="2000" dirty="0"/>
            </a:p>
          </p:txBody>
        </p:sp>
        <p:sp>
          <p:nvSpPr>
            <p:cNvPr id="22" name="Rectangle 21"/>
            <p:cNvSpPr/>
            <p:nvPr/>
          </p:nvSpPr>
          <p:spPr>
            <a:xfrm>
              <a:off x="6308052" y="4599548"/>
              <a:ext cx="324152" cy="400110"/>
            </a:xfrm>
            <a:prstGeom prst="rect">
              <a:avLst/>
            </a:prstGeom>
          </p:spPr>
          <p:txBody>
            <a:bodyPr wrap="none">
              <a:spAutoFit/>
            </a:bodyPr>
            <a:lstStyle/>
            <a:p>
              <a:r>
                <a:rPr lang="en-US" sz="2000" i="1" kern="0" dirty="0" smtClean="0">
                  <a:solidFill>
                    <a:srgbClr val="000000"/>
                  </a:solidFill>
                  <a:latin typeface="Times New Roman"/>
                  <a:ea typeface="ＭＳ Ｐゴシック"/>
                  <a:cs typeface="Times New Roman"/>
                </a:rPr>
                <a:t>y</a:t>
              </a:r>
              <a:endParaRPr lang="en-US" sz="2000" dirty="0"/>
            </a:p>
          </p:txBody>
        </p:sp>
        <p:sp>
          <p:nvSpPr>
            <p:cNvPr id="23" name="Arc 22"/>
            <p:cNvSpPr/>
            <p:nvPr/>
          </p:nvSpPr>
          <p:spPr bwMode="auto">
            <a:xfrm rot="333947">
              <a:off x="5930504" y="5217590"/>
              <a:ext cx="1477006" cy="1336842"/>
            </a:xfrm>
            <a:prstGeom prst="arc">
              <a:avLst>
                <a:gd name="adj1" fmla="val 16070928"/>
                <a:gd name="adj2" fmla="val 2137031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
        <p:nvSpPr>
          <p:cNvPr id="5" name="Rectangle 4"/>
          <p:cNvSpPr/>
          <p:nvPr/>
        </p:nvSpPr>
        <p:spPr>
          <a:xfrm>
            <a:off x="852705" y="3268335"/>
            <a:ext cx="2764883" cy="461665"/>
          </a:xfrm>
          <a:prstGeom prst="rect">
            <a:avLst/>
          </a:prstGeom>
        </p:spPr>
        <p:txBody>
          <a:bodyPr wrap="none">
            <a:spAutoFit/>
          </a:bodyPr>
          <a:lstStyle/>
          <a:p>
            <a:r>
              <a:rPr lang="el-GR" i="1" kern="0" dirty="0">
                <a:solidFill>
                  <a:srgbClr val="000000"/>
                </a:solidFill>
                <a:latin typeface="Times New Roman"/>
                <a:ea typeface="ＭＳ Ｐゴシック"/>
                <a:cs typeface="Times New Roman"/>
              </a:rPr>
              <a:t>υ</a:t>
            </a:r>
            <a:r>
              <a:rPr lang="en-US" i="1" kern="0" baseline="-25000" dirty="0" err="1">
                <a:solidFill>
                  <a:srgbClr val="000000"/>
                </a:solidFill>
                <a:latin typeface="Times New Roman"/>
                <a:ea typeface="ＭＳ Ｐゴシック"/>
                <a:cs typeface="Times New Roman"/>
              </a:rPr>
              <a:t>y</a:t>
            </a:r>
            <a:r>
              <a:rPr lang="en-US" kern="0" baseline="-25000" dirty="0" err="1">
                <a:solidFill>
                  <a:srgbClr val="000000"/>
                </a:solidFill>
                <a:latin typeface="Times New Roman"/>
                <a:ea typeface="ＭＳ Ｐゴシック"/>
                <a:cs typeface="Times New Roman"/>
              </a:rPr>
              <a:t>,f</a:t>
            </a:r>
            <a:r>
              <a:rPr lang="en-US" kern="0" dirty="0">
                <a:solidFill>
                  <a:srgbClr val="000000"/>
                </a:solidFill>
                <a:latin typeface="Times New Roman"/>
                <a:ea typeface="ＭＳ Ｐゴシック"/>
                <a:cs typeface="Times New Roman"/>
              </a:rPr>
              <a:t> = </a:t>
            </a:r>
            <a:r>
              <a:rPr lang="el-GR" i="1" kern="0" dirty="0">
                <a:solidFill>
                  <a:srgbClr val="000000"/>
                </a:solidFill>
                <a:latin typeface="Times New Roman"/>
                <a:ea typeface="ＭＳ Ｐゴシック"/>
                <a:cs typeface="Times New Roman"/>
              </a:rPr>
              <a:t>υ</a:t>
            </a:r>
            <a:r>
              <a:rPr lang="en-US" i="1" kern="0" baseline="-25000" dirty="0" err="1">
                <a:solidFill>
                  <a:srgbClr val="000000"/>
                </a:solidFill>
                <a:latin typeface="Times New Roman"/>
                <a:ea typeface="ＭＳ Ｐゴシック"/>
                <a:cs typeface="Times New Roman"/>
              </a:rPr>
              <a:t>y</a:t>
            </a:r>
            <a:r>
              <a:rPr lang="en-US" kern="0" baseline="-25000" dirty="0" err="1">
                <a:solidFill>
                  <a:srgbClr val="000000"/>
                </a:solidFill>
                <a:latin typeface="Times New Roman"/>
                <a:ea typeface="ＭＳ Ｐゴシック"/>
                <a:cs typeface="Times New Roman"/>
              </a:rPr>
              <a:t>,i</a:t>
            </a:r>
            <a:r>
              <a:rPr lang="en-US" kern="0" dirty="0">
                <a:solidFill>
                  <a:srgbClr val="000000"/>
                </a:solidFill>
                <a:latin typeface="Times New Roman"/>
                <a:ea typeface="ＭＳ Ｐゴシック"/>
                <a:cs typeface="Times New Roman"/>
              </a:rPr>
              <a:t> – </a:t>
            </a:r>
            <a:r>
              <a:rPr lang="en-US" i="1" kern="0" dirty="0" err="1" smtClean="0">
                <a:solidFill>
                  <a:srgbClr val="000000"/>
                </a:solidFill>
                <a:latin typeface="Times New Roman"/>
                <a:ea typeface="ＭＳ Ｐゴシック"/>
                <a:cs typeface="Times New Roman"/>
              </a:rPr>
              <a:t>g</a:t>
            </a:r>
            <a:r>
              <a:rPr lang="en-US" kern="0" dirty="0" err="1" smtClean="0">
                <a:solidFill>
                  <a:srgbClr val="000000"/>
                </a:solidFill>
                <a:latin typeface="Times New Roman"/>
                <a:ea typeface="ＭＳ Ｐゴシック"/>
                <a:cs typeface="Times New Roman"/>
              </a:rPr>
              <a:t>Δ</a:t>
            </a:r>
            <a:r>
              <a:rPr lang="en-US" i="1" kern="0" dirty="0" err="1" smtClean="0">
                <a:solidFill>
                  <a:srgbClr val="000000"/>
                </a:solidFill>
                <a:latin typeface="Times New Roman"/>
                <a:ea typeface="ＭＳ Ｐゴシック"/>
                <a:cs typeface="Times New Roman"/>
              </a:rPr>
              <a:t>t</a:t>
            </a:r>
            <a:r>
              <a:rPr lang="en-US" kern="0" baseline="-25000" dirty="0" err="1" smtClean="0">
                <a:solidFill>
                  <a:srgbClr val="000000"/>
                </a:solidFill>
                <a:latin typeface="Times New Roman"/>
                <a:ea typeface="ＭＳ Ｐゴシック"/>
                <a:cs typeface="Times New Roman"/>
              </a:rPr>
              <a:t>top</a:t>
            </a:r>
            <a:r>
              <a:rPr lang="en-US" i="1" kern="0" dirty="0" smtClean="0">
                <a:solidFill>
                  <a:srgbClr val="000000"/>
                </a:solidFill>
                <a:latin typeface="Times New Roman"/>
                <a:ea typeface="ＭＳ Ｐゴシック"/>
                <a:cs typeface="Times New Roman"/>
              </a:rPr>
              <a:t> = 0</a:t>
            </a:r>
            <a:r>
              <a:rPr lang="en-US" kern="0" dirty="0" smtClean="0">
                <a:solidFill>
                  <a:srgbClr val="000000"/>
                </a:solidFill>
                <a:latin typeface="Times New Roman"/>
                <a:ea typeface="ＭＳ Ｐゴシック"/>
                <a:cs typeface="Times New Roman"/>
              </a:rPr>
              <a:t> </a:t>
            </a:r>
            <a:endParaRPr lang="en-US" dirty="0"/>
          </a:p>
        </p:txBody>
      </p:sp>
      <p:sp>
        <p:nvSpPr>
          <p:cNvPr id="24" name="Rectangle 23"/>
          <p:cNvSpPr/>
          <p:nvPr/>
        </p:nvSpPr>
        <p:spPr>
          <a:xfrm>
            <a:off x="174961" y="3934927"/>
            <a:ext cx="4192265" cy="523220"/>
          </a:xfrm>
          <a:prstGeom prst="rect">
            <a:avLst/>
          </a:prstGeom>
        </p:spPr>
        <p:txBody>
          <a:bodyPr wrap="none">
            <a:spAutoFit/>
          </a:bodyPr>
          <a:lstStyle/>
          <a:p>
            <a:pPr lvl="0" eaLnBrk="1" hangingPunct="1">
              <a:spcBef>
                <a:spcPct val="20000"/>
              </a:spcBef>
              <a:buClr>
                <a:srgbClr val="AF2A42"/>
              </a:buClr>
            </a:pPr>
            <a:r>
              <a:rPr lang="en-US" sz="2800" kern="0" dirty="0">
                <a:solidFill>
                  <a:srgbClr val="000000"/>
                </a:solidFill>
                <a:latin typeface="Times New Roman"/>
                <a:ea typeface="ＭＳ Ｐゴシック"/>
                <a:cs typeface="Times New Roman"/>
              </a:rPr>
              <a:t>Solving for </a:t>
            </a:r>
            <a:r>
              <a:rPr lang="en-US" sz="2800" kern="0" dirty="0" err="1">
                <a:solidFill>
                  <a:srgbClr val="000000"/>
                </a:solidFill>
                <a:latin typeface="Times New Roman"/>
                <a:ea typeface="ＭＳ Ｐゴシック"/>
                <a:cs typeface="Times New Roman"/>
              </a:rPr>
              <a:t>Δ</a:t>
            </a:r>
            <a:r>
              <a:rPr lang="en-US" sz="2800" i="1" kern="0" dirty="0" err="1">
                <a:solidFill>
                  <a:srgbClr val="000000"/>
                </a:solidFill>
                <a:latin typeface="Times New Roman"/>
                <a:ea typeface="ＭＳ Ｐゴシック"/>
                <a:cs typeface="Times New Roman"/>
              </a:rPr>
              <a:t>t</a:t>
            </a:r>
            <a:r>
              <a:rPr lang="en-US" sz="2800" kern="0" baseline="-25000" dirty="0" err="1">
                <a:solidFill>
                  <a:srgbClr val="000000"/>
                </a:solidFill>
                <a:latin typeface="Times New Roman"/>
                <a:ea typeface="ＭＳ Ｐゴシック"/>
                <a:cs typeface="Times New Roman"/>
              </a:rPr>
              <a:t>top</a:t>
            </a:r>
            <a:r>
              <a:rPr lang="en-US" sz="2800" kern="0" dirty="0">
                <a:solidFill>
                  <a:srgbClr val="000000"/>
                </a:solidFill>
                <a:latin typeface="Times New Roman"/>
                <a:ea typeface="ＭＳ Ｐゴシック"/>
                <a:cs typeface="Times New Roman"/>
              </a:rPr>
              <a:t> then yields </a:t>
            </a:r>
          </a:p>
        </p:txBody>
      </p:sp>
      <p:graphicFrame>
        <p:nvGraphicFramePr>
          <p:cNvPr id="25" name="Object 24"/>
          <p:cNvGraphicFramePr>
            <a:graphicFrameLocks noChangeAspect="1"/>
          </p:cNvGraphicFramePr>
          <p:nvPr>
            <p:extLst>
              <p:ext uri="{D42A27DB-BD31-4B8C-83A1-F6EECF244321}">
                <p14:modId xmlns:p14="http://schemas.microsoft.com/office/powerpoint/2010/main" val="1633977240"/>
              </p:ext>
            </p:extLst>
          </p:nvPr>
        </p:nvGraphicFramePr>
        <p:xfrm>
          <a:off x="4382989" y="3699319"/>
          <a:ext cx="1612900" cy="1003300"/>
        </p:xfrm>
        <a:graphic>
          <a:graphicData uri="http://schemas.openxmlformats.org/presentationml/2006/ole">
            <mc:AlternateContent xmlns:mc="http://schemas.openxmlformats.org/markup-compatibility/2006">
              <mc:Choice xmlns:v="urn:schemas-microsoft-com:vml" Requires="v">
                <p:oleObj spid="_x0000_s675183" name="Equation" r:id="rId11" imgW="1612900" imgH="1003300" progId="Equation.3">
                  <p:embed/>
                </p:oleObj>
              </mc:Choice>
              <mc:Fallback>
                <p:oleObj name="Equation" r:id="rId11" imgW="1612900" imgH="1003300" progId="Equation.3">
                  <p:embed/>
                  <p:pic>
                    <p:nvPicPr>
                      <p:cNvPr id="0" name=""/>
                      <p:cNvPicPr/>
                      <p:nvPr/>
                    </p:nvPicPr>
                    <p:blipFill>
                      <a:blip r:embed="rId12"/>
                      <a:stretch>
                        <a:fillRect/>
                      </a:stretch>
                    </p:blipFill>
                    <p:spPr>
                      <a:xfrm>
                        <a:off x="4382989" y="3699319"/>
                        <a:ext cx="1612900" cy="10033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967609747"/>
              </p:ext>
            </p:extLst>
          </p:nvPr>
        </p:nvGraphicFramePr>
        <p:xfrm>
          <a:off x="846138" y="5498566"/>
          <a:ext cx="5043487" cy="863600"/>
        </p:xfrm>
        <a:graphic>
          <a:graphicData uri="http://schemas.openxmlformats.org/presentationml/2006/ole">
            <mc:AlternateContent xmlns:mc="http://schemas.openxmlformats.org/markup-compatibility/2006">
              <mc:Choice xmlns:v="urn:schemas-microsoft-com:vml" Requires="v">
                <p:oleObj spid="_x0000_s675184" name="Equation" r:id="rId13" imgW="7340600" imgH="1257300" progId="Equation.3">
                  <p:embed/>
                </p:oleObj>
              </mc:Choice>
              <mc:Fallback>
                <p:oleObj name="Equation" r:id="rId13" imgW="7340600" imgH="1257300" progId="Equation.3">
                  <p:embed/>
                  <p:pic>
                    <p:nvPicPr>
                      <p:cNvPr id="0" name=""/>
                      <p:cNvPicPr/>
                      <p:nvPr/>
                    </p:nvPicPr>
                    <p:blipFill>
                      <a:blip r:embed="rId14"/>
                      <a:stretch>
                        <a:fillRect/>
                      </a:stretch>
                    </p:blipFill>
                    <p:spPr>
                      <a:xfrm>
                        <a:off x="846138" y="5498566"/>
                        <a:ext cx="5043487" cy="8636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02236018"/>
              </p:ext>
            </p:extLst>
          </p:nvPr>
        </p:nvGraphicFramePr>
        <p:xfrm>
          <a:off x="912119" y="4560714"/>
          <a:ext cx="3075111" cy="905615"/>
        </p:xfrm>
        <a:graphic>
          <a:graphicData uri="http://schemas.openxmlformats.org/presentationml/2006/ole">
            <mc:AlternateContent xmlns:mc="http://schemas.openxmlformats.org/markup-compatibility/2006">
              <mc:Choice xmlns:v="urn:schemas-microsoft-com:vml" Requires="v">
                <p:oleObj spid="_x0000_s675185" name="Equation" r:id="rId15" imgW="3924300" imgH="1155700" progId="Equation.3">
                  <p:embed/>
                </p:oleObj>
              </mc:Choice>
              <mc:Fallback>
                <p:oleObj name="Equation" r:id="rId15" imgW="3924300" imgH="1155700" progId="Equation.3">
                  <p:embed/>
                  <p:pic>
                    <p:nvPicPr>
                      <p:cNvPr id="0" name=""/>
                      <p:cNvPicPr/>
                      <p:nvPr/>
                    </p:nvPicPr>
                    <p:blipFill>
                      <a:blip r:embed="rId16"/>
                      <a:stretch>
                        <a:fillRect/>
                      </a:stretch>
                    </p:blipFill>
                    <p:spPr>
                      <a:xfrm>
                        <a:off x="912119" y="4560714"/>
                        <a:ext cx="3075111" cy="905615"/>
                      </a:xfrm>
                      <a:prstGeom prst="rect">
                        <a:avLst/>
                      </a:prstGeom>
                    </p:spPr>
                  </p:pic>
                </p:oleObj>
              </mc:Fallback>
            </mc:AlternateContent>
          </a:graphicData>
        </a:graphic>
      </p:graphicFrame>
    </p:spTree>
    <p:extLst>
      <p:ext uri="{BB962C8B-B14F-4D97-AF65-F5344CB8AC3E}">
        <p14:creationId xmlns:p14="http://schemas.microsoft.com/office/powerpoint/2010/main" val="42689373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0_02_Figure.jpg"/>
          <p:cNvPicPr>
            <a:picLocks noChangeAspect="1"/>
          </p:cNvPicPr>
          <p:nvPr/>
        </p:nvPicPr>
        <p:blipFill rotWithShape="1">
          <a:blip r:embed="rId3">
            <a:extLst>
              <a:ext uri="{28A0092B-C50C-407E-A947-70E740481C1C}">
                <a14:useLocalDpi xmlns:a14="http://schemas.microsoft.com/office/drawing/2010/main" val="0"/>
              </a:ext>
            </a:extLst>
          </a:blip>
          <a:srcRect b="2771"/>
          <a:stretch/>
        </p:blipFill>
        <p:spPr>
          <a:xfrm>
            <a:off x="4382894" y="2013017"/>
            <a:ext cx="4761106" cy="3307009"/>
          </a:xfrm>
          <a:prstGeom prst="rect">
            <a:avLst/>
          </a:prstGeom>
        </p:spPr>
      </p:pic>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10.1: Straight is a relative </a:t>
            </a:r>
            <a:r>
              <a:rPr lang="en-US" dirty="0" smtClean="0"/>
              <a:t>term</a:t>
            </a:r>
            <a:endParaRPr lang="en-US" dirty="0"/>
          </a:p>
        </p:txBody>
      </p:sp>
      <p:sp>
        <p:nvSpPr>
          <p:cNvPr id="3" name="Content Placeholder 2"/>
          <p:cNvSpPr>
            <a:spLocks noGrp="1"/>
          </p:cNvSpPr>
          <p:nvPr>
            <p:ph idx="1"/>
          </p:nvPr>
        </p:nvSpPr>
        <p:spPr>
          <a:xfrm>
            <a:off x="-311274" y="1170432"/>
            <a:ext cx="4880940" cy="5422392"/>
          </a:xfrm>
        </p:spPr>
        <p:txBody>
          <a:bodyPr/>
          <a:lstStyle/>
          <a:p>
            <a:pPr lvl="1"/>
            <a:r>
              <a:rPr lang="en-US" sz="2200" dirty="0" smtClean="0"/>
              <a:t>(</a:t>
            </a:r>
            <a:r>
              <a:rPr lang="en-US" sz="2200" i="1" dirty="0" smtClean="0"/>
              <a:t>a</a:t>
            </a:r>
            <a:r>
              <a:rPr lang="en-US" sz="2200" dirty="0" smtClean="0"/>
              <a:t>) The ball falls to the ground in a straight line if observed from the cart’s reference frame. </a:t>
            </a:r>
          </a:p>
          <a:p>
            <a:pPr lvl="1"/>
            <a:r>
              <a:rPr lang="en-US" sz="2200" dirty="0" smtClean="0"/>
              <a:t>(</a:t>
            </a:r>
            <a:r>
              <a:rPr lang="en-US" sz="2200" i="1" dirty="0" smtClean="0"/>
              <a:t>b</a:t>
            </a:r>
            <a:r>
              <a:rPr lang="en-US" sz="2200" dirty="0" smtClean="0"/>
              <a:t>) The ball has a horizontal displacement in addition to the straight downward motion when observed from Earth’s reference frame. </a:t>
            </a:r>
          </a:p>
          <a:p>
            <a:r>
              <a:rPr lang="en-US" sz="2200" dirty="0" smtClean="0"/>
              <a:t>The motion of the ball in Earth’s reference frame can be broken down into two parts: </a:t>
            </a:r>
          </a:p>
          <a:p>
            <a:pPr lvl="1"/>
            <a:r>
              <a:rPr lang="en-US" sz="2200" dirty="0" smtClean="0"/>
              <a:t>Free fall in the vertical direction</a:t>
            </a:r>
          </a:p>
          <a:p>
            <a:pPr lvl="1"/>
            <a:r>
              <a:rPr lang="en-US" sz="2200" dirty="0" smtClean="0"/>
              <a:t>Constant velocity motion in the horizontal direction</a:t>
            </a:r>
            <a:endParaRPr lang="en-US" sz="2200" dirty="0"/>
          </a:p>
        </p:txBody>
      </p:sp>
      <p:cxnSp>
        <p:nvCxnSpPr>
          <p:cNvPr id="5" name="Straight Arrow Connector 4"/>
          <p:cNvCxnSpPr/>
          <p:nvPr/>
        </p:nvCxnSpPr>
        <p:spPr bwMode="auto">
          <a:xfrm>
            <a:off x="8837199" y="3178138"/>
            <a:ext cx="0" cy="128967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8771397" y="2868878"/>
            <a:ext cx="355837" cy="461665"/>
          </a:xfrm>
          <a:prstGeom prst="rect">
            <a:avLst/>
          </a:prstGeom>
          <a:noFill/>
        </p:spPr>
        <p:txBody>
          <a:bodyPr wrap="none" rtlCol="0">
            <a:spAutoFit/>
          </a:bodyPr>
          <a:lstStyle/>
          <a:p>
            <a:r>
              <a:rPr lang="en-US" dirty="0" smtClean="0"/>
              <a:t>g</a:t>
            </a:r>
            <a:endParaRPr lang="en-US" dirty="0"/>
          </a:p>
        </p:txBody>
      </p:sp>
      <p:cxnSp>
        <p:nvCxnSpPr>
          <p:cNvPr id="11" name="Straight Arrow Connector 10"/>
          <p:cNvCxnSpPr/>
          <p:nvPr/>
        </p:nvCxnSpPr>
        <p:spPr bwMode="auto">
          <a:xfrm>
            <a:off x="4863818" y="3356858"/>
            <a:ext cx="0" cy="128967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4798016" y="3047598"/>
            <a:ext cx="355837" cy="461665"/>
          </a:xfrm>
          <a:prstGeom prst="rect">
            <a:avLst/>
          </a:prstGeom>
          <a:noFill/>
        </p:spPr>
        <p:txBody>
          <a:bodyPr wrap="none" rtlCol="0">
            <a:spAutoFit/>
          </a:bodyPr>
          <a:lstStyle/>
          <a:p>
            <a:r>
              <a:rPr lang="en-US" dirty="0" smtClean="0"/>
              <a:t>g</a:t>
            </a:r>
            <a:endParaRPr lang="en-US" dirty="0"/>
          </a:p>
        </p:txBody>
      </p:sp>
    </p:spTree>
    <p:extLst>
      <p:ext uri="{BB962C8B-B14F-4D97-AF65-F5344CB8AC3E}">
        <p14:creationId xmlns:p14="http://schemas.microsoft.com/office/powerpoint/2010/main" val="3901936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857"/>
            <a:ext cx="9144000" cy="553998"/>
          </a:xfrm>
        </p:spPr>
        <p:txBody>
          <a:bodyPr/>
          <a:lstStyle/>
          <a:p>
            <a:r>
              <a:rPr lang="en-US" dirty="0">
                <a:solidFill>
                  <a:srgbClr val="FFFFFF"/>
                </a:solidFill>
              </a:rPr>
              <a:t>Example 10.5 Position of highest </a:t>
            </a:r>
            <a:r>
              <a:rPr lang="en-US" dirty="0" smtClean="0">
                <a:solidFill>
                  <a:srgbClr val="FFFFFF"/>
                </a:solidFill>
              </a:rPr>
              <a:t>point (cont.)</a:t>
            </a:r>
            <a:endParaRPr lang="en-US" dirty="0">
              <a:solidFill>
                <a:srgbClr val="FFFFFF"/>
              </a:solidFill>
            </a:endParaRPr>
          </a:p>
        </p:txBody>
      </p:sp>
      <p:sp>
        <p:nvSpPr>
          <p:cNvPr id="4" name="Content Placeholder 3"/>
          <p:cNvSpPr>
            <a:spLocks noGrp="1"/>
          </p:cNvSpPr>
          <p:nvPr>
            <p:ph idx="1"/>
          </p:nvPr>
        </p:nvSpPr>
        <p:spPr>
          <a:xfrm>
            <a:off x="70163" y="1151794"/>
            <a:ext cx="5220131" cy="4718304"/>
          </a:xfrm>
        </p:spPr>
        <p:txBody>
          <a:bodyPr/>
          <a:lstStyle/>
          <a:p>
            <a:pPr marL="0" indent="0">
              <a:buNone/>
            </a:pPr>
            <a:r>
              <a:rPr lang="en-US" sz="2400" dirty="0"/>
              <a:t>❹ </a:t>
            </a:r>
            <a:r>
              <a:rPr lang="en-US" sz="2400" dirty="0" smtClean="0"/>
              <a:t>EVALUATE RESULT </a:t>
            </a:r>
          </a:p>
          <a:p>
            <a:pPr marL="0" indent="0">
              <a:buNone/>
            </a:pPr>
            <a:r>
              <a:rPr lang="en-US" sz="2400" dirty="0" smtClean="0"/>
              <a:t>Because </a:t>
            </a:r>
            <a:r>
              <a:rPr lang="en-US" sz="2400" dirty="0"/>
              <a:t>the ball </a:t>
            </a:r>
            <a:r>
              <a:rPr lang="en-US" sz="2400" dirty="0" smtClean="0"/>
              <a:t>moves </a:t>
            </a:r>
            <a:r>
              <a:rPr lang="en-US" sz="2400" dirty="0"/>
              <a:t>at constant velocity in the horizontal direction, the </a:t>
            </a:r>
            <a:r>
              <a:rPr lang="en-US" sz="2400" i="1" dirty="0" smtClean="0"/>
              <a:t>x</a:t>
            </a:r>
            <a:r>
              <a:rPr lang="en-US" sz="2400" dirty="0" smtClean="0"/>
              <a:t> </a:t>
            </a:r>
            <a:r>
              <a:rPr lang="en-US" sz="2400" dirty="0"/>
              <a:t>coordinate of the highest position is the horizontal velocity component </a:t>
            </a:r>
            <a:r>
              <a:rPr lang="el-GR" sz="2400" i="1" dirty="0"/>
              <a:t>υ</a:t>
            </a:r>
            <a:r>
              <a:rPr lang="en-US" sz="2400" i="1" baseline="-25000" dirty="0" smtClean="0"/>
              <a:t>x</a:t>
            </a:r>
            <a:r>
              <a:rPr lang="en-US" sz="2400" baseline="-25000" dirty="0"/>
              <a:t>,i</a:t>
            </a:r>
            <a:r>
              <a:rPr lang="en-US" sz="2400" dirty="0"/>
              <a:t> multiplied by the time interval </a:t>
            </a:r>
            <a:r>
              <a:rPr lang="en-US" sz="2400" dirty="0" smtClean="0"/>
              <a:t>it </a:t>
            </a:r>
            <a:r>
              <a:rPr lang="en-US" sz="2400" dirty="0"/>
              <a:t>takes to reach the </a:t>
            </a:r>
            <a:r>
              <a:rPr lang="en-US" sz="2400" dirty="0" smtClean="0"/>
              <a:t>top. </a:t>
            </a:r>
            <a:br>
              <a:rPr lang="en-US" sz="2400" dirty="0" smtClean="0"/>
            </a:br>
            <a:endParaRPr lang="en-US" sz="2400" dirty="0" smtClean="0"/>
          </a:p>
          <a:p>
            <a:pPr marL="0" indent="0">
              <a:buNone/>
            </a:pPr>
            <a:r>
              <a:rPr lang="en-US" sz="2400" dirty="0" smtClean="0"/>
              <a:t>The </a:t>
            </a:r>
            <a:r>
              <a:rPr lang="en-US" sz="2400" i="1" dirty="0"/>
              <a:t>y</a:t>
            </a:r>
            <a:r>
              <a:rPr lang="en-US" sz="2400" dirty="0"/>
              <a:t> coordinate of the highest position does not depend </a:t>
            </a:r>
            <a:r>
              <a:rPr lang="en-US" sz="2400" dirty="0" smtClean="0"/>
              <a:t>on </a:t>
            </a:r>
            <a:r>
              <a:rPr lang="el-GR" sz="2400" i="1" dirty="0" smtClean="0"/>
              <a:t>υ</a:t>
            </a:r>
            <a:r>
              <a:rPr lang="en-US" sz="2400" i="1" baseline="-25000" dirty="0" err="1" smtClean="0"/>
              <a:t>x</a:t>
            </a:r>
            <a:r>
              <a:rPr lang="en-US" sz="2400" baseline="-25000" dirty="0" err="1" smtClean="0"/>
              <a:t>,i</a:t>
            </a:r>
            <a:r>
              <a:rPr lang="en-US" sz="2400" dirty="0" smtClean="0"/>
              <a:t> because </a:t>
            </a:r>
            <a:r>
              <a:rPr lang="en-US" sz="2400" dirty="0"/>
              <a:t>the vertical and horizontal motions are independent of each other.</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a:xfrm>
            <a:off x="0" y="-336805"/>
            <a:ext cx="9144000" cy="1157760"/>
          </a:xfrm>
        </p:spPr>
        <p:txBody>
          <a:bodyPr/>
          <a:lstStyle/>
          <a:p>
            <a:r>
              <a:rPr lang="en-US" sz="2800" dirty="0" smtClean="0"/>
              <a:t>Section 10.7: Projectile motion in two dimensions</a:t>
            </a:r>
            <a:endParaRPr lang="en-US" sz="2800" dirty="0"/>
          </a:p>
        </p:txBody>
      </p:sp>
      <p:grpSp>
        <p:nvGrpSpPr>
          <p:cNvPr id="5" name="Group 4"/>
          <p:cNvGrpSpPr/>
          <p:nvPr/>
        </p:nvGrpSpPr>
        <p:grpSpPr>
          <a:xfrm>
            <a:off x="5698962" y="1923733"/>
            <a:ext cx="3070200" cy="4083415"/>
            <a:chOff x="5698962" y="1923733"/>
            <a:chExt cx="3070200" cy="4083415"/>
          </a:xfrm>
        </p:grpSpPr>
        <p:grpSp>
          <p:nvGrpSpPr>
            <p:cNvPr id="6" name="Group 5"/>
            <p:cNvGrpSpPr/>
            <p:nvPr/>
          </p:nvGrpSpPr>
          <p:grpSpPr>
            <a:xfrm>
              <a:off x="5698962" y="1923733"/>
              <a:ext cx="3070200" cy="4083415"/>
              <a:chOff x="5930504" y="2471017"/>
              <a:chExt cx="3070200" cy="4083415"/>
            </a:xfrm>
          </p:grpSpPr>
          <p:pic>
            <p:nvPicPr>
              <p:cNvPr id="7" name="Picture 6" descr="10_32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6198748" y="2471017"/>
                <a:ext cx="2801956" cy="3662632"/>
              </a:xfrm>
              <a:prstGeom prst="rect">
                <a:avLst/>
              </a:prstGeom>
            </p:spPr>
          </p:pic>
          <p:cxnSp>
            <p:nvCxnSpPr>
              <p:cNvPr id="9" name="Straight Arrow Connector 8"/>
              <p:cNvCxnSpPr/>
              <p:nvPr/>
            </p:nvCxnSpPr>
            <p:spPr bwMode="auto">
              <a:xfrm>
                <a:off x="6617732" y="5927418"/>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flipV="1">
                <a:off x="6604638" y="4644203"/>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6626106" y="3578545"/>
                <a:ext cx="291971" cy="2344145"/>
              </a:xfrm>
              <a:prstGeom prst="straightConnector1">
                <a:avLst/>
              </a:prstGeom>
              <a:solidFill>
                <a:schemeClr val="accent1"/>
              </a:solidFill>
              <a:ln w="1905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6604638" y="3505022"/>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6626106" y="3539577"/>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4" name="Object 13"/>
              <p:cNvGraphicFramePr>
                <a:graphicFrameLocks noChangeAspect="1"/>
              </p:cNvGraphicFramePr>
              <p:nvPr>
                <p:extLst>
                  <p:ext uri="{D42A27DB-BD31-4B8C-83A1-F6EECF244321}">
                    <p14:modId xmlns:p14="http://schemas.microsoft.com/office/powerpoint/2010/main" val="293216707"/>
                  </p:ext>
                </p:extLst>
              </p:nvPr>
            </p:nvGraphicFramePr>
            <p:xfrm>
              <a:off x="6424608" y="3072915"/>
              <a:ext cx="406400" cy="469900"/>
            </p:xfrm>
            <a:graphic>
              <a:graphicData uri="http://schemas.openxmlformats.org/presentationml/2006/ole">
                <mc:AlternateContent xmlns:mc="http://schemas.openxmlformats.org/markup-compatibility/2006">
                  <mc:Choice xmlns:v="urn:schemas-microsoft-com:vml" Requires="v">
                    <p:oleObj spid="_x0000_s677208" name="Equation" r:id="rId4" imgW="406400" imgH="469900" progId="Equation.3">
                      <p:embed/>
                    </p:oleObj>
                  </mc:Choice>
                  <mc:Fallback>
                    <p:oleObj name="Equation" r:id="rId4" imgW="406400" imgH="469900" progId="Equation.3">
                      <p:embed/>
                      <p:pic>
                        <p:nvPicPr>
                          <p:cNvPr id="0" name=""/>
                          <p:cNvPicPr/>
                          <p:nvPr/>
                        </p:nvPicPr>
                        <p:blipFill>
                          <a:blip r:embed="rId5"/>
                          <a:stretch>
                            <a:fillRect/>
                          </a:stretch>
                        </p:blipFill>
                        <p:spPr>
                          <a:xfrm>
                            <a:off x="6424608" y="3072915"/>
                            <a:ext cx="406400" cy="4699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3168899"/>
                  </p:ext>
                </p:extLst>
              </p:nvPr>
            </p:nvGraphicFramePr>
            <p:xfrm>
              <a:off x="6181084" y="3905814"/>
              <a:ext cx="419100" cy="469900"/>
            </p:xfrm>
            <a:graphic>
              <a:graphicData uri="http://schemas.openxmlformats.org/presentationml/2006/ole">
                <mc:AlternateContent xmlns:mc="http://schemas.openxmlformats.org/markup-compatibility/2006">
                  <mc:Choice xmlns:v="urn:schemas-microsoft-com:vml" Requires="v">
                    <p:oleObj spid="_x0000_s677209" name="Equation" r:id="rId6" imgW="419100" imgH="469900" progId="Equation.3">
                      <p:embed/>
                    </p:oleObj>
                  </mc:Choice>
                  <mc:Fallback>
                    <p:oleObj name="Equation" r:id="rId6" imgW="419100" imgH="469900" progId="Equation.3">
                      <p:embed/>
                      <p:pic>
                        <p:nvPicPr>
                          <p:cNvPr id="0" name=""/>
                          <p:cNvPicPr/>
                          <p:nvPr/>
                        </p:nvPicPr>
                        <p:blipFill>
                          <a:blip r:embed="rId7"/>
                          <a:stretch>
                            <a:fillRect/>
                          </a:stretch>
                        </p:blipFill>
                        <p:spPr>
                          <a:xfrm>
                            <a:off x="6181084" y="3905814"/>
                            <a:ext cx="419100" cy="4699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722458402"/>
                  </p:ext>
                </p:extLst>
              </p:nvPr>
            </p:nvGraphicFramePr>
            <p:xfrm>
              <a:off x="6985979" y="5493781"/>
              <a:ext cx="203200" cy="279400"/>
            </p:xfrm>
            <a:graphic>
              <a:graphicData uri="http://schemas.openxmlformats.org/presentationml/2006/ole">
                <mc:AlternateContent xmlns:mc="http://schemas.openxmlformats.org/markup-compatibility/2006">
                  <mc:Choice xmlns:v="urn:schemas-microsoft-com:vml" Requires="v">
                    <p:oleObj spid="_x0000_s677210" name="Equation" r:id="rId8" imgW="203200" imgH="279400" progId="Equation.3">
                      <p:embed/>
                    </p:oleObj>
                  </mc:Choice>
                  <mc:Fallback>
                    <p:oleObj name="Equation" r:id="rId8" imgW="203200" imgH="279400" progId="Equation.3">
                      <p:embed/>
                      <p:pic>
                        <p:nvPicPr>
                          <p:cNvPr id="0" name=""/>
                          <p:cNvPicPr/>
                          <p:nvPr/>
                        </p:nvPicPr>
                        <p:blipFill>
                          <a:blip r:embed="rId9"/>
                          <a:stretch>
                            <a:fillRect/>
                          </a:stretch>
                        </p:blipFill>
                        <p:spPr>
                          <a:xfrm>
                            <a:off x="6985979" y="5493781"/>
                            <a:ext cx="203200" cy="279400"/>
                          </a:xfrm>
                          <a:prstGeom prst="rect">
                            <a:avLst/>
                          </a:prstGeom>
                        </p:spPr>
                      </p:pic>
                    </p:oleObj>
                  </mc:Fallback>
                </mc:AlternateContent>
              </a:graphicData>
            </a:graphic>
          </p:graphicFrame>
          <p:cxnSp>
            <p:nvCxnSpPr>
              <p:cNvPr id="17" name="Straight Arrow Connector 16"/>
              <p:cNvCxnSpPr/>
              <p:nvPr/>
            </p:nvCxnSpPr>
            <p:spPr bwMode="auto">
              <a:xfrm>
                <a:off x="7181545" y="3847375"/>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7150998" y="4051016"/>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843640982"/>
                  </p:ext>
                </p:extLst>
              </p:nvPr>
            </p:nvGraphicFramePr>
            <p:xfrm>
              <a:off x="6617011" y="3627549"/>
              <a:ext cx="203200" cy="279400"/>
            </p:xfrm>
            <a:graphic>
              <a:graphicData uri="http://schemas.openxmlformats.org/presentationml/2006/ole">
                <mc:AlternateContent xmlns:mc="http://schemas.openxmlformats.org/markup-compatibility/2006">
                  <mc:Choice xmlns:v="urn:schemas-microsoft-com:vml" Requires="v">
                    <p:oleObj spid="_x0000_s677211" name="Equation" r:id="rId10" imgW="203200" imgH="279400" progId="Equation.3">
                      <p:embed/>
                    </p:oleObj>
                  </mc:Choice>
                  <mc:Fallback>
                    <p:oleObj name="Equation" r:id="rId10" imgW="203200" imgH="279400" progId="Equation.3">
                      <p:embed/>
                      <p:pic>
                        <p:nvPicPr>
                          <p:cNvPr id="0" name=""/>
                          <p:cNvPicPr/>
                          <p:nvPr/>
                        </p:nvPicPr>
                        <p:blipFill>
                          <a:blip r:embed="rId9"/>
                          <a:stretch>
                            <a:fillRect/>
                          </a:stretch>
                        </p:blipFill>
                        <p:spPr>
                          <a:xfrm>
                            <a:off x="6617011" y="3627549"/>
                            <a:ext cx="203200" cy="279400"/>
                          </a:xfrm>
                          <a:prstGeom prst="rect">
                            <a:avLst/>
                          </a:prstGeom>
                        </p:spPr>
                      </p:pic>
                    </p:oleObj>
                  </mc:Fallback>
                </mc:AlternateContent>
              </a:graphicData>
            </a:graphic>
          </p:graphicFrame>
          <p:sp>
            <p:nvSpPr>
              <p:cNvPr id="20" name="Arc 19"/>
              <p:cNvSpPr/>
              <p:nvPr/>
            </p:nvSpPr>
            <p:spPr bwMode="auto">
              <a:xfrm rot="11755288">
                <a:off x="6800391" y="3393565"/>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1" name="Rectangle 20"/>
              <p:cNvSpPr/>
              <p:nvPr/>
            </p:nvSpPr>
            <p:spPr>
              <a:xfrm>
                <a:off x="7432622" y="5787348"/>
                <a:ext cx="317206" cy="400110"/>
              </a:xfrm>
              <a:prstGeom prst="rect">
                <a:avLst/>
              </a:prstGeom>
            </p:spPr>
            <p:txBody>
              <a:bodyPr wrap="none">
                <a:spAutoFit/>
              </a:bodyPr>
              <a:lstStyle/>
              <a:p>
                <a:r>
                  <a:rPr lang="en-US" sz="2000" i="1" kern="0" dirty="0">
                    <a:solidFill>
                      <a:srgbClr val="000000"/>
                    </a:solidFill>
                    <a:latin typeface="Times New Roman"/>
                    <a:ea typeface="ＭＳ Ｐゴシック"/>
                    <a:cs typeface="Times New Roman"/>
                  </a:rPr>
                  <a:t>x</a:t>
                </a:r>
                <a:endParaRPr lang="en-US" sz="2000" dirty="0"/>
              </a:p>
            </p:txBody>
          </p:sp>
          <p:sp>
            <p:nvSpPr>
              <p:cNvPr id="22" name="Rectangle 21"/>
              <p:cNvSpPr/>
              <p:nvPr/>
            </p:nvSpPr>
            <p:spPr>
              <a:xfrm>
                <a:off x="6308052" y="4599548"/>
                <a:ext cx="324152" cy="400110"/>
              </a:xfrm>
              <a:prstGeom prst="rect">
                <a:avLst/>
              </a:prstGeom>
            </p:spPr>
            <p:txBody>
              <a:bodyPr wrap="none">
                <a:spAutoFit/>
              </a:bodyPr>
              <a:lstStyle/>
              <a:p>
                <a:r>
                  <a:rPr lang="en-US" sz="2000" i="1" kern="0" dirty="0" smtClean="0">
                    <a:solidFill>
                      <a:srgbClr val="000000"/>
                    </a:solidFill>
                    <a:latin typeface="Times New Roman"/>
                    <a:ea typeface="ＭＳ Ｐゴシック"/>
                    <a:cs typeface="Times New Roman"/>
                  </a:rPr>
                  <a:t>y</a:t>
                </a:r>
                <a:endParaRPr lang="en-US" sz="2000" dirty="0"/>
              </a:p>
            </p:txBody>
          </p:sp>
          <p:sp>
            <p:nvSpPr>
              <p:cNvPr id="23" name="Arc 22"/>
              <p:cNvSpPr/>
              <p:nvPr/>
            </p:nvSpPr>
            <p:spPr bwMode="auto">
              <a:xfrm rot="333947">
                <a:off x="5930504" y="5217590"/>
                <a:ext cx="1477006" cy="1336842"/>
              </a:xfrm>
              <a:prstGeom prst="arc">
                <a:avLst>
                  <a:gd name="adj1" fmla="val 16070928"/>
                  <a:gd name="adj2" fmla="val 2137031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aphicFrame>
          <p:nvGraphicFramePr>
            <p:cNvPr id="24" name="Object 23"/>
            <p:cNvGraphicFramePr>
              <a:graphicFrameLocks noChangeAspect="1"/>
            </p:cNvGraphicFramePr>
            <p:nvPr>
              <p:extLst>
                <p:ext uri="{D42A27DB-BD31-4B8C-83A1-F6EECF244321}">
                  <p14:modId xmlns:p14="http://schemas.microsoft.com/office/powerpoint/2010/main" val="2165561541"/>
                </p:ext>
              </p:extLst>
            </p:nvPr>
          </p:nvGraphicFramePr>
          <p:xfrm>
            <a:off x="6671896" y="2687132"/>
            <a:ext cx="260208" cy="421290"/>
          </p:xfrm>
          <a:graphic>
            <a:graphicData uri="http://schemas.openxmlformats.org/presentationml/2006/ole">
              <mc:AlternateContent xmlns:mc="http://schemas.openxmlformats.org/markup-compatibility/2006">
                <mc:Choice xmlns:v="urn:schemas-microsoft-com:vml" Requires="v">
                  <p:oleObj spid="_x0000_s677212" name="Equation" r:id="rId11" imgW="266700" imgH="431800" progId="Equation.3">
                    <p:embed/>
                  </p:oleObj>
                </mc:Choice>
                <mc:Fallback>
                  <p:oleObj name="Equation" r:id="rId11" imgW="266700" imgH="431800" progId="Equation.3">
                    <p:embed/>
                    <p:pic>
                      <p:nvPicPr>
                        <p:cNvPr id="0" name=""/>
                        <p:cNvPicPr/>
                        <p:nvPr/>
                      </p:nvPicPr>
                      <p:blipFill>
                        <a:blip r:embed="rId12"/>
                        <a:stretch>
                          <a:fillRect/>
                        </a:stretch>
                      </p:blipFill>
                      <p:spPr>
                        <a:xfrm>
                          <a:off x="6671896" y="2687132"/>
                          <a:ext cx="260208" cy="421290"/>
                        </a:xfrm>
                        <a:prstGeom prst="rect">
                          <a:avLst/>
                        </a:prstGeom>
                      </p:spPr>
                    </p:pic>
                  </p:oleObj>
                </mc:Fallback>
              </mc:AlternateContent>
            </a:graphicData>
          </a:graphic>
        </p:graphicFrame>
      </p:grpSp>
      <p:graphicFrame>
        <p:nvGraphicFramePr>
          <p:cNvPr id="25" name="Object 24"/>
          <p:cNvGraphicFramePr>
            <a:graphicFrameLocks noChangeAspect="1"/>
          </p:cNvGraphicFramePr>
          <p:nvPr>
            <p:extLst>
              <p:ext uri="{D42A27DB-BD31-4B8C-83A1-F6EECF244321}">
                <p14:modId xmlns:p14="http://schemas.microsoft.com/office/powerpoint/2010/main" val="3941770498"/>
              </p:ext>
            </p:extLst>
          </p:nvPr>
        </p:nvGraphicFramePr>
        <p:xfrm>
          <a:off x="3533476" y="5567744"/>
          <a:ext cx="1100137" cy="723900"/>
        </p:xfrm>
        <a:graphic>
          <a:graphicData uri="http://schemas.openxmlformats.org/presentationml/2006/ole">
            <mc:AlternateContent xmlns:mc="http://schemas.openxmlformats.org/markup-compatibility/2006">
              <mc:Choice xmlns:v="urn:schemas-microsoft-com:vml" Requires="v">
                <p:oleObj spid="_x0000_s677213" name="Equation" r:id="rId13" imgW="1600200" imgH="1054100" progId="Equation.3">
                  <p:embed/>
                </p:oleObj>
              </mc:Choice>
              <mc:Fallback>
                <p:oleObj name="Equation" r:id="rId13" imgW="1600200" imgH="1054100" progId="Equation.3">
                  <p:embed/>
                  <p:pic>
                    <p:nvPicPr>
                      <p:cNvPr id="0" name=""/>
                      <p:cNvPicPr/>
                      <p:nvPr/>
                    </p:nvPicPr>
                    <p:blipFill>
                      <a:blip r:embed="rId14"/>
                      <a:stretch>
                        <a:fillRect/>
                      </a:stretch>
                    </p:blipFill>
                    <p:spPr>
                      <a:xfrm>
                        <a:off x="3533476" y="5567744"/>
                        <a:ext cx="1100137" cy="7239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46044490"/>
              </p:ext>
            </p:extLst>
          </p:nvPr>
        </p:nvGraphicFramePr>
        <p:xfrm>
          <a:off x="2217152" y="3543285"/>
          <a:ext cx="2266267" cy="667412"/>
        </p:xfrm>
        <a:graphic>
          <a:graphicData uri="http://schemas.openxmlformats.org/presentationml/2006/ole">
            <mc:AlternateContent xmlns:mc="http://schemas.openxmlformats.org/markup-compatibility/2006">
              <mc:Choice xmlns:v="urn:schemas-microsoft-com:vml" Requires="v">
                <p:oleObj spid="_x0000_s677214" name="Equation" r:id="rId15" imgW="3924300" imgH="1155700" progId="Equation.3">
                  <p:embed/>
                </p:oleObj>
              </mc:Choice>
              <mc:Fallback>
                <p:oleObj name="Equation" r:id="rId15" imgW="3924300" imgH="1155700" progId="Equation.3">
                  <p:embed/>
                  <p:pic>
                    <p:nvPicPr>
                      <p:cNvPr id="0" name=""/>
                      <p:cNvPicPr/>
                      <p:nvPr/>
                    </p:nvPicPr>
                    <p:blipFill>
                      <a:blip r:embed="rId16"/>
                      <a:stretch>
                        <a:fillRect/>
                      </a:stretch>
                    </p:blipFill>
                    <p:spPr>
                      <a:xfrm>
                        <a:off x="2217152" y="3543285"/>
                        <a:ext cx="2266267" cy="667412"/>
                      </a:xfrm>
                      <a:prstGeom prst="rect">
                        <a:avLst/>
                      </a:prstGeom>
                    </p:spPr>
                  </p:pic>
                </p:oleObj>
              </mc:Fallback>
            </mc:AlternateContent>
          </a:graphicData>
        </a:graphic>
      </p:graphicFrame>
    </p:spTree>
    <p:extLst>
      <p:ext uri="{BB962C8B-B14F-4D97-AF65-F5344CB8AC3E}">
        <p14:creationId xmlns:p14="http://schemas.microsoft.com/office/powerpoint/2010/main" val="27759164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1864" y="602075"/>
            <a:ext cx="9144000" cy="553998"/>
          </a:xfrm>
        </p:spPr>
        <p:txBody>
          <a:bodyPr/>
          <a:lstStyle/>
          <a:p>
            <a:r>
              <a:rPr lang="en-US" dirty="0">
                <a:solidFill>
                  <a:srgbClr val="FFFFFF"/>
                </a:solidFill>
              </a:rPr>
              <a:t>Example 10.6 Range of projectile</a:t>
            </a:r>
          </a:p>
        </p:txBody>
      </p:sp>
      <p:sp>
        <p:nvSpPr>
          <p:cNvPr id="4" name="Content Placeholder 3"/>
          <p:cNvSpPr>
            <a:spLocks noGrp="1"/>
          </p:cNvSpPr>
          <p:nvPr>
            <p:ph idx="1"/>
          </p:nvPr>
        </p:nvSpPr>
        <p:spPr>
          <a:xfrm>
            <a:off x="0" y="1172844"/>
            <a:ext cx="9144000" cy="4718304"/>
          </a:xfrm>
        </p:spPr>
        <p:txBody>
          <a:bodyPr/>
          <a:lstStyle/>
          <a:p>
            <a:pPr marL="0" indent="0">
              <a:buNone/>
            </a:pPr>
            <a:r>
              <a:rPr lang="en-US" dirty="0"/>
              <a:t>How far from the launch position is the position at which the ball </a:t>
            </a:r>
            <a:r>
              <a:rPr lang="en-US" dirty="0" smtClean="0"/>
              <a:t>is </a:t>
            </a:r>
            <a:r>
              <a:rPr lang="en-US" dirty="0"/>
              <a:t>once again back in the cart? (This distance is called the </a:t>
            </a:r>
            <a:r>
              <a:rPr lang="en-US" i="1" dirty="0"/>
              <a:t>horizontal range </a:t>
            </a:r>
            <a:r>
              <a:rPr lang="en-US" dirty="0"/>
              <a:t>of the projectile.</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a:xfrm>
            <a:off x="0" y="-224544"/>
            <a:ext cx="9144000" cy="1157760"/>
          </a:xfrm>
        </p:spPr>
        <p:txBody>
          <a:bodyPr/>
          <a:lstStyle/>
          <a:p>
            <a:r>
              <a:rPr lang="en-US" sz="2800" dirty="0" smtClean="0"/>
              <a:t>Section 10.7: Projectile motion in two dimensions</a:t>
            </a:r>
            <a:endParaRPr lang="en-US" sz="2800" dirty="0"/>
          </a:p>
        </p:txBody>
      </p:sp>
      <p:graphicFrame>
        <p:nvGraphicFramePr>
          <p:cNvPr id="7" name="Object 6"/>
          <p:cNvGraphicFramePr>
            <a:graphicFrameLocks noChangeAspect="1"/>
          </p:cNvGraphicFramePr>
          <p:nvPr>
            <p:extLst>
              <p:ext uri="{D42A27DB-BD31-4B8C-83A1-F6EECF244321}">
                <p14:modId xmlns:p14="http://schemas.microsoft.com/office/powerpoint/2010/main" val="3749806888"/>
              </p:ext>
            </p:extLst>
          </p:nvPr>
        </p:nvGraphicFramePr>
        <p:xfrm>
          <a:off x="525463" y="2762250"/>
          <a:ext cx="5334000" cy="495300"/>
        </p:xfrm>
        <a:graphic>
          <a:graphicData uri="http://schemas.openxmlformats.org/presentationml/2006/ole">
            <mc:AlternateContent xmlns:mc="http://schemas.openxmlformats.org/markup-compatibility/2006">
              <mc:Choice xmlns:v="urn:schemas-microsoft-com:vml" Requires="v">
                <p:oleObj spid="_x0000_s680377" name="Equation" r:id="rId3" imgW="5334000" imgH="495300" progId="Equation.3">
                  <p:embed/>
                </p:oleObj>
              </mc:Choice>
              <mc:Fallback>
                <p:oleObj name="Equation" r:id="rId3" imgW="5334000" imgH="495300" progId="Equation.3">
                  <p:embed/>
                  <p:pic>
                    <p:nvPicPr>
                      <p:cNvPr id="0" name=""/>
                      <p:cNvPicPr/>
                      <p:nvPr/>
                    </p:nvPicPr>
                    <p:blipFill>
                      <a:blip r:embed="rId4"/>
                      <a:stretch>
                        <a:fillRect/>
                      </a:stretch>
                    </p:blipFill>
                    <p:spPr>
                      <a:xfrm>
                        <a:off x="525463" y="2762250"/>
                        <a:ext cx="5334000" cy="495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95427521"/>
              </p:ext>
            </p:extLst>
          </p:nvPr>
        </p:nvGraphicFramePr>
        <p:xfrm>
          <a:off x="1819497" y="4208336"/>
          <a:ext cx="1155700" cy="279400"/>
        </p:xfrm>
        <a:graphic>
          <a:graphicData uri="http://schemas.openxmlformats.org/presentationml/2006/ole">
            <mc:AlternateContent xmlns:mc="http://schemas.openxmlformats.org/markup-compatibility/2006">
              <mc:Choice xmlns:v="urn:schemas-microsoft-com:vml" Requires="v">
                <p:oleObj spid="_x0000_s680378" name="Equation" r:id="rId5" imgW="1155700" imgH="279400" progId="Equation.3">
                  <p:embed/>
                </p:oleObj>
              </mc:Choice>
              <mc:Fallback>
                <p:oleObj name="Equation" r:id="rId5" imgW="1155700" imgH="279400" progId="Equation.3">
                  <p:embed/>
                  <p:pic>
                    <p:nvPicPr>
                      <p:cNvPr id="0" name=""/>
                      <p:cNvPicPr/>
                      <p:nvPr/>
                    </p:nvPicPr>
                    <p:blipFill>
                      <a:blip r:embed="rId6"/>
                      <a:stretch>
                        <a:fillRect/>
                      </a:stretch>
                    </p:blipFill>
                    <p:spPr>
                      <a:xfrm>
                        <a:off x="1819497" y="4208336"/>
                        <a:ext cx="1155700" cy="279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79058750"/>
              </p:ext>
            </p:extLst>
          </p:nvPr>
        </p:nvGraphicFramePr>
        <p:xfrm>
          <a:off x="647557" y="3305588"/>
          <a:ext cx="3987801" cy="495300"/>
        </p:xfrm>
        <a:graphic>
          <a:graphicData uri="http://schemas.openxmlformats.org/presentationml/2006/ole">
            <mc:AlternateContent xmlns:mc="http://schemas.openxmlformats.org/markup-compatibility/2006">
              <mc:Choice xmlns:v="urn:schemas-microsoft-com:vml" Requires="v">
                <p:oleObj spid="_x0000_s680379" name="Equation" r:id="rId7" imgW="3987800" imgH="495300" progId="Equation.3">
                  <p:embed/>
                </p:oleObj>
              </mc:Choice>
              <mc:Fallback>
                <p:oleObj name="Equation" r:id="rId7" imgW="3987800" imgH="495300" progId="Equation.3">
                  <p:embed/>
                  <p:pic>
                    <p:nvPicPr>
                      <p:cNvPr id="0" name=""/>
                      <p:cNvPicPr/>
                      <p:nvPr/>
                    </p:nvPicPr>
                    <p:blipFill>
                      <a:blip r:embed="rId8"/>
                      <a:stretch>
                        <a:fillRect/>
                      </a:stretch>
                    </p:blipFill>
                    <p:spPr>
                      <a:xfrm>
                        <a:off x="647557" y="3305588"/>
                        <a:ext cx="3987801" cy="495300"/>
                      </a:xfrm>
                      <a:prstGeom prst="rect">
                        <a:avLst/>
                      </a:prstGeom>
                    </p:spPr>
                  </p:pic>
                </p:oleObj>
              </mc:Fallback>
            </mc:AlternateContent>
          </a:graphicData>
        </a:graphic>
      </p:graphicFrame>
      <p:grpSp>
        <p:nvGrpSpPr>
          <p:cNvPr id="11" name="Group 10"/>
          <p:cNvGrpSpPr/>
          <p:nvPr/>
        </p:nvGrpSpPr>
        <p:grpSpPr>
          <a:xfrm>
            <a:off x="5909451" y="2646458"/>
            <a:ext cx="3070200" cy="4083415"/>
            <a:chOff x="5698962" y="1923733"/>
            <a:chExt cx="3070200" cy="4083415"/>
          </a:xfrm>
        </p:grpSpPr>
        <p:grpSp>
          <p:nvGrpSpPr>
            <p:cNvPr id="12" name="Group 11"/>
            <p:cNvGrpSpPr/>
            <p:nvPr/>
          </p:nvGrpSpPr>
          <p:grpSpPr>
            <a:xfrm>
              <a:off x="5698962" y="1923733"/>
              <a:ext cx="3070200" cy="4083415"/>
              <a:chOff x="5930504" y="2471017"/>
              <a:chExt cx="3070200" cy="4083415"/>
            </a:xfrm>
          </p:grpSpPr>
          <p:pic>
            <p:nvPicPr>
              <p:cNvPr id="14" name="Picture 13" descr="10_32_Figure.jpg"/>
              <p:cNvPicPr>
                <a:picLocks noChangeAspect="1"/>
              </p:cNvPicPr>
              <p:nvPr/>
            </p:nvPicPr>
            <p:blipFill rotWithShape="1">
              <a:blip r:embed="rId9">
                <a:extLst>
                  <a:ext uri="{28A0092B-C50C-407E-A947-70E740481C1C}">
                    <a14:useLocalDpi xmlns:a14="http://schemas.microsoft.com/office/drawing/2010/main" val="0"/>
                  </a:ext>
                </a:extLst>
              </a:blip>
              <a:srcRect b="2804"/>
              <a:stretch/>
            </p:blipFill>
            <p:spPr>
              <a:xfrm>
                <a:off x="6198748" y="2471017"/>
                <a:ext cx="2801956" cy="3662632"/>
              </a:xfrm>
              <a:prstGeom prst="rect">
                <a:avLst/>
              </a:prstGeom>
            </p:spPr>
          </p:pic>
          <p:cxnSp>
            <p:nvCxnSpPr>
              <p:cNvPr id="15" name="Straight Arrow Connector 14"/>
              <p:cNvCxnSpPr/>
              <p:nvPr/>
            </p:nvCxnSpPr>
            <p:spPr bwMode="auto">
              <a:xfrm>
                <a:off x="6617732" y="5927418"/>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H="1" flipV="1">
                <a:off x="6604638" y="4644203"/>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6626106" y="3578545"/>
                <a:ext cx="291971" cy="2344145"/>
              </a:xfrm>
              <a:prstGeom prst="straightConnector1">
                <a:avLst/>
              </a:prstGeom>
              <a:solidFill>
                <a:schemeClr val="accent1"/>
              </a:solidFill>
              <a:ln w="1905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flipV="1">
                <a:off x="6604638" y="3505022"/>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6626106" y="3539577"/>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20" name="Object 19"/>
              <p:cNvGraphicFramePr>
                <a:graphicFrameLocks noChangeAspect="1"/>
              </p:cNvGraphicFramePr>
              <p:nvPr>
                <p:extLst>
                  <p:ext uri="{D42A27DB-BD31-4B8C-83A1-F6EECF244321}">
                    <p14:modId xmlns:p14="http://schemas.microsoft.com/office/powerpoint/2010/main" val="416738021"/>
                  </p:ext>
                </p:extLst>
              </p:nvPr>
            </p:nvGraphicFramePr>
            <p:xfrm>
              <a:off x="6424608" y="3072915"/>
              <a:ext cx="406400" cy="469900"/>
            </p:xfrm>
            <a:graphic>
              <a:graphicData uri="http://schemas.openxmlformats.org/presentationml/2006/ole">
                <mc:AlternateContent xmlns:mc="http://schemas.openxmlformats.org/markup-compatibility/2006">
                  <mc:Choice xmlns:v="urn:schemas-microsoft-com:vml" Requires="v">
                    <p:oleObj spid="_x0000_s680380" name="Equation" r:id="rId10" imgW="406400" imgH="469900" progId="Equation.3">
                      <p:embed/>
                    </p:oleObj>
                  </mc:Choice>
                  <mc:Fallback>
                    <p:oleObj name="Equation" r:id="rId10" imgW="406400" imgH="469900" progId="Equation.3">
                      <p:embed/>
                      <p:pic>
                        <p:nvPicPr>
                          <p:cNvPr id="0" name=""/>
                          <p:cNvPicPr/>
                          <p:nvPr/>
                        </p:nvPicPr>
                        <p:blipFill>
                          <a:blip r:embed="rId11"/>
                          <a:stretch>
                            <a:fillRect/>
                          </a:stretch>
                        </p:blipFill>
                        <p:spPr>
                          <a:xfrm>
                            <a:off x="6424608" y="3072915"/>
                            <a:ext cx="406400" cy="4699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845028068"/>
                  </p:ext>
                </p:extLst>
              </p:nvPr>
            </p:nvGraphicFramePr>
            <p:xfrm>
              <a:off x="6181084" y="3905814"/>
              <a:ext cx="419100" cy="469900"/>
            </p:xfrm>
            <a:graphic>
              <a:graphicData uri="http://schemas.openxmlformats.org/presentationml/2006/ole">
                <mc:AlternateContent xmlns:mc="http://schemas.openxmlformats.org/markup-compatibility/2006">
                  <mc:Choice xmlns:v="urn:schemas-microsoft-com:vml" Requires="v">
                    <p:oleObj spid="_x0000_s680381" name="Equation" r:id="rId12" imgW="419100" imgH="469900" progId="Equation.3">
                      <p:embed/>
                    </p:oleObj>
                  </mc:Choice>
                  <mc:Fallback>
                    <p:oleObj name="Equation" r:id="rId12" imgW="419100" imgH="469900" progId="Equation.3">
                      <p:embed/>
                      <p:pic>
                        <p:nvPicPr>
                          <p:cNvPr id="0" name=""/>
                          <p:cNvPicPr/>
                          <p:nvPr/>
                        </p:nvPicPr>
                        <p:blipFill>
                          <a:blip r:embed="rId13"/>
                          <a:stretch>
                            <a:fillRect/>
                          </a:stretch>
                        </p:blipFill>
                        <p:spPr>
                          <a:xfrm>
                            <a:off x="6181084" y="3905814"/>
                            <a:ext cx="419100" cy="4699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075176796"/>
                  </p:ext>
                </p:extLst>
              </p:nvPr>
            </p:nvGraphicFramePr>
            <p:xfrm>
              <a:off x="6985979" y="5493781"/>
              <a:ext cx="203200" cy="279400"/>
            </p:xfrm>
            <a:graphic>
              <a:graphicData uri="http://schemas.openxmlformats.org/presentationml/2006/ole">
                <mc:AlternateContent xmlns:mc="http://schemas.openxmlformats.org/markup-compatibility/2006">
                  <mc:Choice xmlns:v="urn:schemas-microsoft-com:vml" Requires="v">
                    <p:oleObj spid="_x0000_s680382" name="Equation" r:id="rId14" imgW="203200" imgH="279400" progId="Equation.3">
                      <p:embed/>
                    </p:oleObj>
                  </mc:Choice>
                  <mc:Fallback>
                    <p:oleObj name="Equation" r:id="rId14" imgW="203200" imgH="279400" progId="Equation.3">
                      <p:embed/>
                      <p:pic>
                        <p:nvPicPr>
                          <p:cNvPr id="0" name=""/>
                          <p:cNvPicPr/>
                          <p:nvPr/>
                        </p:nvPicPr>
                        <p:blipFill>
                          <a:blip r:embed="rId15"/>
                          <a:stretch>
                            <a:fillRect/>
                          </a:stretch>
                        </p:blipFill>
                        <p:spPr>
                          <a:xfrm>
                            <a:off x="6985979" y="5493781"/>
                            <a:ext cx="203200" cy="279400"/>
                          </a:xfrm>
                          <a:prstGeom prst="rect">
                            <a:avLst/>
                          </a:prstGeom>
                        </p:spPr>
                      </p:pic>
                    </p:oleObj>
                  </mc:Fallback>
                </mc:AlternateContent>
              </a:graphicData>
            </a:graphic>
          </p:graphicFrame>
          <p:cxnSp>
            <p:nvCxnSpPr>
              <p:cNvPr id="23" name="Straight Arrow Connector 22"/>
              <p:cNvCxnSpPr/>
              <p:nvPr/>
            </p:nvCxnSpPr>
            <p:spPr bwMode="auto">
              <a:xfrm>
                <a:off x="7181545" y="3847375"/>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angle 23"/>
              <p:cNvSpPr/>
              <p:nvPr/>
            </p:nvSpPr>
            <p:spPr>
              <a:xfrm>
                <a:off x="7150998" y="4051016"/>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437658573"/>
                  </p:ext>
                </p:extLst>
              </p:nvPr>
            </p:nvGraphicFramePr>
            <p:xfrm>
              <a:off x="6617011" y="3627549"/>
              <a:ext cx="203200" cy="279400"/>
            </p:xfrm>
            <a:graphic>
              <a:graphicData uri="http://schemas.openxmlformats.org/presentationml/2006/ole">
                <mc:AlternateContent xmlns:mc="http://schemas.openxmlformats.org/markup-compatibility/2006">
                  <mc:Choice xmlns:v="urn:schemas-microsoft-com:vml" Requires="v">
                    <p:oleObj spid="_x0000_s680383" name="Equation" r:id="rId16" imgW="203200" imgH="279400" progId="Equation.3">
                      <p:embed/>
                    </p:oleObj>
                  </mc:Choice>
                  <mc:Fallback>
                    <p:oleObj name="Equation" r:id="rId16" imgW="203200" imgH="279400" progId="Equation.3">
                      <p:embed/>
                      <p:pic>
                        <p:nvPicPr>
                          <p:cNvPr id="0" name=""/>
                          <p:cNvPicPr/>
                          <p:nvPr/>
                        </p:nvPicPr>
                        <p:blipFill>
                          <a:blip r:embed="rId15"/>
                          <a:stretch>
                            <a:fillRect/>
                          </a:stretch>
                        </p:blipFill>
                        <p:spPr>
                          <a:xfrm>
                            <a:off x="6617011" y="3627549"/>
                            <a:ext cx="203200" cy="279400"/>
                          </a:xfrm>
                          <a:prstGeom prst="rect">
                            <a:avLst/>
                          </a:prstGeom>
                        </p:spPr>
                      </p:pic>
                    </p:oleObj>
                  </mc:Fallback>
                </mc:AlternateContent>
              </a:graphicData>
            </a:graphic>
          </p:graphicFrame>
          <p:sp>
            <p:nvSpPr>
              <p:cNvPr id="26" name="Arc 25"/>
              <p:cNvSpPr/>
              <p:nvPr/>
            </p:nvSpPr>
            <p:spPr bwMode="auto">
              <a:xfrm rot="11755288">
                <a:off x="6800391" y="3393565"/>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7" name="Rectangle 26"/>
              <p:cNvSpPr/>
              <p:nvPr/>
            </p:nvSpPr>
            <p:spPr>
              <a:xfrm>
                <a:off x="7432622" y="5787348"/>
                <a:ext cx="317206" cy="400110"/>
              </a:xfrm>
              <a:prstGeom prst="rect">
                <a:avLst/>
              </a:prstGeom>
            </p:spPr>
            <p:txBody>
              <a:bodyPr wrap="none">
                <a:spAutoFit/>
              </a:bodyPr>
              <a:lstStyle/>
              <a:p>
                <a:r>
                  <a:rPr lang="en-US" sz="2000" i="1" kern="0" dirty="0">
                    <a:solidFill>
                      <a:srgbClr val="000000"/>
                    </a:solidFill>
                    <a:latin typeface="Times New Roman"/>
                    <a:ea typeface="ＭＳ Ｐゴシック"/>
                    <a:cs typeface="Times New Roman"/>
                  </a:rPr>
                  <a:t>x</a:t>
                </a:r>
                <a:endParaRPr lang="en-US" sz="2000" dirty="0"/>
              </a:p>
            </p:txBody>
          </p:sp>
          <p:sp>
            <p:nvSpPr>
              <p:cNvPr id="28" name="Rectangle 27"/>
              <p:cNvSpPr/>
              <p:nvPr/>
            </p:nvSpPr>
            <p:spPr>
              <a:xfrm>
                <a:off x="6308052" y="4599548"/>
                <a:ext cx="324152" cy="400110"/>
              </a:xfrm>
              <a:prstGeom prst="rect">
                <a:avLst/>
              </a:prstGeom>
            </p:spPr>
            <p:txBody>
              <a:bodyPr wrap="none">
                <a:spAutoFit/>
              </a:bodyPr>
              <a:lstStyle/>
              <a:p>
                <a:r>
                  <a:rPr lang="en-US" sz="2000" i="1" kern="0" dirty="0" smtClean="0">
                    <a:solidFill>
                      <a:srgbClr val="000000"/>
                    </a:solidFill>
                    <a:latin typeface="Times New Roman"/>
                    <a:ea typeface="ＭＳ Ｐゴシック"/>
                    <a:cs typeface="Times New Roman"/>
                  </a:rPr>
                  <a:t>y</a:t>
                </a:r>
                <a:endParaRPr lang="en-US" sz="2000" dirty="0"/>
              </a:p>
            </p:txBody>
          </p:sp>
          <p:sp>
            <p:nvSpPr>
              <p:cNvPr id="29" name="Arc 28"/>
              <p:cNvSpPr/>
              <p:nvPr/>
            </p:nvSpPr>
            <p:spPr bwMode="auto">
              <a:xfrm rot="333947">
                <a:off x="5930504" y="5217590"/>
                <a:ext cx="1477006" cy="1336842"/>
              </a:xfrm>
              <a:prstGeom prst="arc">
                <a:avLst>
                  <a:gd name="adj1" fmla="val 16070928"/>
                  <a:gd name="adj2" fmla="val 2137031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aphicFrame>
          <p:nvGraphicFramePr>
            <p:cNvPr id="13" name="Object 12"/>
            <p:cNvGraphicFramePr>
              <a:graphicFrameLocks noChangeAspect="1"/>
            </p:cNvGraphicFramePr>
            <p:nvPr>
              <p:extLst>
                <p:ext uri="{D42A27DB-BD31-4B8C-83A1-F6EECF244321}">
                  <p14:modId xmlns:p14="http://schemas.microsoft.com/office/powerpoint/2010/main" val="2515309108"/>
                </p:ext>
              </p:extLst>
            </p:nvPr>
          </p:nvGraphicFramePr>
          <p:xfrm>
            <a:off x="6671896" y="2687132"/>
            <a:ext cx="260208" cy="421290"/>
          </p:xfrm>
          <a:graphic>
            <a:graphicData uri="http://schemas.openxmlformats.org/presentationml/2006/ole">
              <mc:AlternateContent xmlns:mc="http://schemas.openxmlformats.org/markup-compatibility/2006">
                <mc:Choice xmlns:v="urn:schemas-microsoft-com:vml" Requires="v">
                  <p:oleObj spid="_x0000_s680384" name="Equation" r:id="rId17" imgW="266700" imgH="431800" progId="Equation.3">
                    <p:embed/>
                  </p:oleObj>
                </mc:Choice>
                <mc:Fallback>
                  <p:oleObj name="Equation" r:id="rId17" imgW="266700" imgH="431800" progId="Equation.3">
                    <p:embed/>
                    <p:pic>
                      <p:nvPicPr>
                        <p:cNvPr id="0" name=""/>
                        <p:cNvPicPr/>
                        <p:nvPr/>
                      </p:nvPicPr>
                      <p:blipFill>
                        <a:blip r:embed="rId18"/>
                        <a:stretch>
                          <a:fillRect/>
                        </a:stretch>
                      </p:blipFill>
                      <p:spPr>
                        <a:xfrm>
                          <a:off x="6671896" y="2687132"/>
                          <a:ext cx="260208" cy="421290"/>
                        </a:xfrm>
                        <a:prstGeom prst="rect">
                          <a:avLst/>
                        </a:prstGeom>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2229954097"/>
              </p:ext>
            </p:extLst>
          </p:nvPr>
        </p:nvGraphicFramePr>
        <p:xfrm>
          <a:off x="3013554" y="3903695"/>
          <a:ext cx="1054100" cy="889000"/>
        </p:xfrm>
        <a:graphic>
          <a:graphicData uri="http://schemas.openxmlformats.org/presentationml/2006/ole">
            <mc:AlternateContent xmlns:mc="http://schemas.openxmlformats.org/markup-compatibility/2006">
              <mc:Choice xmlns:v="urn:schemas-microsoft-com:vml" Requires="v">
                <p:oleObj spid="_x0000_s680385" name="Equation" r:id="rId19" imgW="1054100" imgH="889000" progId="Equation.3">
                  <p:embed/>
                </p:oleObj>
              </mc:Choice>
              <mc:Fallback>
                <p:oleObj name="Equation" r:id="rId19" imgW="1054100" imgH="889000" progId="Equation.3">
                  <p:embed/>
                  <p:pic>
                    <p:nvPicPr>
                      <p:cNvPr id="0" name=""/>
                      <p:cNvPicPr/>
                      <p:nvPr/>
                    </p:nvPicPr>
                    <p:blipFill>
                      <a:blip r:embed="rId20"/>
                      <a:stretch>
                        <a:fillRect/>
                      </a:stretch>
                    </p:blipFill>
                    <p:spPr>
                      <a:xfrm>
                        <a:off x="3013554" y="3903695"/>
                        <a:ext cx="1054100" cy="8890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680979174"/>
              </p:ext>
            </p:extLst>
          </p:nvPr>
        </p:nvGraphicFramePr>
        <p:xfrm>
          <a:off x="687598" y="4980878"/>
          <a:ext cx="3395892" cy="891547"/>
        </p:xfrm>
        <a:graphic>
          <a:graphicData uri="http://schemas.openxmlformats.org/presentationml/2006/ole">
            <mc:AlternateContent xmlns:mc="http://schemas.openxmlformats.org/markup-compatibility/2006">
              <mc:Choice xmlns:v="urn:schemas-microsoft-com:vml" Requires="v">
                <p:oleObj spid="_x0000_s680386" name="Equation" r:id="rId21" imgW="4305300" imgH="1130300" progId="Equation.3">
                  <p:embed/>
                </p:oleObj>
              </mc:Choice>
              <mc:Fallback>
                <p:oleObj name="Equation" r:id="rId21" imgW="4305300" imgH="1130300" progId="Equation.3">
                  <p:embed/>
                  <p:pic>
                    <p:nvPicPr>
                      <p:cNvPr id="0" name=""/>
                      <p:cNvPicPr/>
                      <p:nvPr/>
                    </p:nvPicPr>
                    <p:blipFill>
                      <a:blip r:embed="rId22"/>
                      <a:stretch>
                        <a:fillRect/>
                      </a:stretch>
                    </p:blipFill>
                    <p:spPr>
                      <a:xfrm>
                        <a:off x="687598" y="4980878"/>
                        <a:ext cx="3395892" cy="891547"/>
                      </a:xfrm>
                      <a:prstGeom prst="rect">
                        <a:avLst/>
                      </a:prstGeom>
                    </p:spPr>
                  </p:pic>
                </p:oleObj>
              </mc:Fallback>
            </mc:AlternateContent>
          </a:graphicData>
        </a:graphic>
      </p:graphicFrame>
    </p:spTree>
    <p:extLst>
      <p:ext uri="{BB962C8B-B14F-4D97-AF65-F5344CB8AC3E}">
        <p14:creationId xmlns:p14="http://schemas.microsoft.com/office/powerpoint/2010/main" val="19901170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88042"/>
            <a:ext cx="9144000" cy="553998"/>
          </a:xfrm>
        </p:spPr>
        <p:txBody>
          <a:bodyPr/>
          <a:lstStyle/>
          <a:p>
            <a:r>
              <a:rPr lang="en-US" dirty="0">
                <a:solidFill>
                  <a:srgbClr val="FFFFFF"/>
                </a:solidFill>
              </a:rPr>
              <a:t>Example 10.6 Range of </a:t>
            </a:r>
            <a:r>
              <a:rPr lang="en-US" dirty="0" smtClean="0">
                <a:solidFill>
                  <a:srgbClr val="FFFFFF"/>
                </a:solidFill>
              </a:rPr>
              <a:t>projectile (cont.)</a:t>
            </a:r>
            <a:endParaRPr lang="en-US" dirty="0">
              <a:solidFill>
                <a:srgbClr val="FFFFFF"/>
              </a:solidFill>
            </a:endParaRPr>
          </a:p>
        </p:txBody>
      </p:sp>
      <p:sp>
        <p:nvSpPr>
          <p:cNvPr id="4" name="Content Placeholder 3"/>
          <p:cNvSpPr>
            <a:spLocks noGrp="1"/>
          </p:cNvSpPr>
          <p:nvPr>
            <p:ph idx="1"/>
          </p:nvPr>
        </p:nvSpPr>
        <p:spPr>
          <a:xfrm>
            <a:off x="77457" y="1285112"/>
            <a:ext cx="8903414" cy="4117789"/>
          </a:xfrm>
        </p:spPr>
        <p:txBody>
          <a:bodyPr/>
          <a:lstStyle/>
          <a:p>
            <a:pPr marL="0" indent="0">
              <a:buNone/>
            </a:pPr>
            <a:r>
              <a:rPr lang="en-US" dirty="0"/>
              <a:t>❸ </a:t>
            </a:r>
            <a:r>
              <a:rPr lang="en-US" dirty="0" err="1" smtClean="0"/>
              <a:t>Δ</a:t>
            </a:r>
            <a:r>
              <a:rPr lang="en-US" i="1" dirty="0" err="1" smtClean="0"/>
              <a:t>t</a:t>
            </a:r>
            <a:r>
              <a:rPr lang="en-US" baseline="-25000" dirty="0" err="1" smtClean="0"/>
              <a:t>top</a:t>
            </a:r>
            <a:r>
              <a:rPr lang="en-US" dirty="0" smtClean="0"/>
              <a:t> = </a:t>
            </a:r>
            <a:r>
              <a:rPr lang="el-GR" i="1" dirty="0"/>
              <a:t>υ</a:t>
            </a:r>
            <a:r>
              <a:rPr lang="en-US" i="1" baseline="-25000" dirty="0" smtClean="0"/>
              <a:t>y</a:t>
            </a:r>
            <a:r>
              <a:rPr lang="en-US" baseline="-25000" dirty="0"/>
              <a:t>,</a:t>
            </a:r>
            <a:r>
              <a:rPr lang="en-US" baseline="-25000" dirty="0" smtClean="0"/>
              <a:t>i</a:t>
            </a:r>
            <a:r>
              <a:rPr lang="en-US" dirty="0" smtClean="0"/>
              <a:t>/</a:t>
            </a:r>
            <a:r>
              <a:rPr lang="en-US" i="1" dirty="0" smtClean="0"/>
              <a:t>g</a:t>
            </a:r>
            <a:r>
              <a:rPr lang="en-US" dirty="0" smtClean="0"/>
              <a:t>.   The </a:t>
            </a:r>
            <a:r>
              <a:rPr lang="en-US" dirty="0"/>
              <a:t>time interval spent in the air </a:t>
            </a:r>
            <a:r>
              <a:rPr lang="en-US" dirty="0" smtClean="0"/>
              <a:t>is </a:t>
            </a:r>
          </a:p>
          <a:p>
            <a:pPr marL="0" indent="0">
              <a:buNone/>
            </a:pPr>
            <a:r>
              <a:rPr lang="en-US" dirty="0"/>
              <a:t> </a:t>
            </a:r>
            <a:r>
              <a:rPr lang="en-US" dirty="0" smtClean="0"/>
              <a:t>   </a:t>
            </a:r>
            <a:r>
              <a:rPr lang="en-US" dirty="0" err="1" smtClean="0"/>
              <a:t>Δ</a:t>
            </a:r>
            <a:r>
              <a:rPr lang="en-US" i="1" dirty="0" err="1" smtClean="0"/>
              <a:t>t</a:t>
            </a:r>
            <a:r>
              <a:rPr lang="en-US" baseline="-25000" dirty="0" err="1" smtClean="0"/>
              <a:t>flight</a:t>
            </a:r>
            <a:r>
              <a:rPr lang="en-US" dirty="0" smtClean="0"/>
              <a:t> </a:t>
            </a:r>
            <a:r>
              <a:rPr lang="en-US" dirty="0"/>
              <a:t>= </a:t>
            </a:r>
            <a:r>
              <a:rPr lang="en-US" dirty="0" smtClean="0"/>
              <a:t>2</a:t>
            </a:r>
            <a:r>
              <a:rPr lang="el-GR" i="1" dirty="0" smtClean="0"/>
              <a:t>υ</a:t>
            </a:r>
            <a:r>
              <a:rPr lang="en-US" i="1" baseline="-25000" dirty="0" smtClean="0"/>
              <a:t>y</a:t>
            </a:r>
            <a:r>
              <a:rPr lang="en-US" baseline="-25000" dirty="0"/>
              <a:t>,i</a:t>
            </a:r>
            <a:r>
              <a:rPr lang="en-US" dirty="0"/>
              <a:t>/</a:t>
            </a:r>
            <a:r>
              <a:rPr lang="en-US" i="1" dirty="0" smtClean="0"/>
              <a:t>g</a:t>
            </a:r>
            <a:r>
              <a:rPr lang="en-US" dirty="0" smtClean="0"/>
              <a:t>. </a:t>
            </a:r>
            <a:endParaRPr lang="en-US" dirty="0"/>
          </a:p>
        </p:txBody>
      </p:sp>
      <p:sp>
        <p:nvSpPr>
          <p:cNvPr id="8" name="Text Placeholder 7"/>
          <p:cNvSpPr>
            <a:spLocks noGrp="1"/>
          </p:cNvSpPr>
          <p:nvPr>
            <p:ph type="body" sz="quarter" idx="11"/>
          </p:nvPr>
        </p:nvSpPr>
        <p:spPr>
          <a:xfrm>
            <a:off x="0" y="-364871"/>
            <a:ext cx="9144000" cy="1157760"/>
          </a:xfrm>
        </p:spPr>
        <p:txBody>
          <a:bodyPr/>
          <a:lstStyle/>
          <a:p>
            <a:r>
              <a:rPr lang="en-US" sz="2800" dirty="0" smtClean="0"/>
              <a:t>Section 10.7: Projectile motion in two dimensions</a:t>
            </a:r>
            <a:endParaRPr lang="en-US"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2521326816"/>
              </p:ext>
            </p:extLst>
          </p:nvPr>
        </p:nvGraphicFramePr>
        <p:xfrm>
          <a:off x="463076" y="2602189"/>
          <a:ext cx="3395892" cy="891547"/>
        </p:xfrm>
        <a:graphic>
          <a:graphicData uri="http://schemas.openxmlformats.org/presentationml/2006/ole">
            <mc:AlternateContent xmlns:mc="http://schemas.openxmlformats.org/markup-compatibility/2006">
              <mc:Choice xmlns:v="urn:schemas-microsoft-com:vml" Requires="v">
                <p:oleObj spid="_x0000_s688295" name="Equation" r:id="rId3" imgW="4305300" imgH="1130300" progId="Equation.3">
                  <p:embed/>
                </p:oleObj>
              </mc:Choice>
              <mc:Fallback>
                <p:oleObj name="Equation" r:id="rId3" imgW="4305300" imgH="1130300" progId="Equation.3">
                  <p:embed/>
                  <p:pic>
                    <p:nvPicPr>
                      <p:cNvPr id="0" name=""/>
                      <p:cNvPicPr/>
                      <p:nvPr/>
                    </p:nvPicPr>
                    <p:blipFill>
                      <a:blip r:embed="rId4"/>
                      <a:stretch>
                        <a:fillRect/>
                      </a:stretch>
                    </p:blipFill>
                    <p:spPr>
                      <a:xfrm>
                        <a:off x="463076" y="2602189"/>
                        <a:ext cx="3395892" cy="891547"/>
                      </a:xfrm>
                      <a:prstGeom prst="rect">
                        <a:avLst/>
                      </a:prstGeom>
                    </p:spPr>
                  </p:pic>
                </p:oleObj>
              </mc:Fallback>
            </mc:AlternateContent>
          </a:graphicData>
        </a:graphic>
      </p:graphicFrame>
      <p:pic>
        <p:nvPicPr>
          <p:cNvPr id="10" name="Picture 9" descr="10_32_Figure.jpg"/>
          <p:cNvPicPr>
            <a:picLocks noChangeAspect="1"/>
          </p:cNvPicPr>
          <p:nvPr/>
        </p:nvPicPr>
        <p:blipFill rotWithShape="1">
          <a:blip r:embed="rId5">
            <a:extLst>
              <a:ext uri="{28A0092B-C50C-407E-A947-70E740481C1C}">
                <a14:useLocalDpi xmlns:a14="http://schemas.microsoft.com/office/drawing/2010/main" val="0"/>
              </a:ext>
            </a:extLst>
          </a:blip>
          <a:srcRect b="2804"/>
          <a:stretch/>
        </p:blipFill>
        <p:spPr>
          <a:xfrm>
            <a:off x="6100519" y="2141235"/>
            <a:ext cx="2801956" cy="3662632"/>
          </a:xfrm>
          <a:prstGeom prst="rect">
            <a:avLst/>
          </a:prstGeom>
        </p:spPr>
      </p:pic>
      <p:cxnSp>
        <p:nvCxnSpPr>
          <p:cNvPr id="11" name="Straight Arrow Connector 10"/>
          <p:cNvCxnSpPr/>
          <p:nvPr/>
        </p:nvCxnSpPr>
        <p:spPr bwMode="auto">
          <a:xfrm>
            <a:off x="6519503" y="5429228"/>
            <a:ext cx="1191486"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flipV="1">
            <a:off x="6506409" y="4146013"/>
            <a:ext cx="8375" cy="127848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V="1">
            <a:off x="6527877" y="3006832"/>
            <a:ext cx="305864" cy="2417668"/>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6506409" y="3006832"/>
            <a:ext cx="0" cy="2409302"/>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6527877" y="3041387"/>
            <a:ext cx="305318" cy="11709"/>
          </a:xfrm>
          <a:prstGeom prst="straightConnector1">
            <a:avLst/>
          </a:prstGeom>
          <a:solidFill>
            <a:schemeClr val="accent1"/>
          </a:solidFill>
          <a:ln w="9525"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6" name="Object 15"/>
          <p:cNvGraphicFramePr>
            <a:graphicFrameLocks noChangeAspect="1"/>
          </p:cNvGraphicFramePr>
          <p:nvPr>
            <p:extLst>
              <p:ext uri="{D42A27DB-BD31-4B8C-83A1-F6EECF244321}">
                <p14:modId xmlns:p14="http://schemas.microsoft.com/office/powerpoint/2010/main" val="759305882"/>
              </p:ext>
            </p:extLst>
          </p:nvPr>
        </p:nvGraphicFramePr>
        <p:xfrm>
          <a:off x="6431619" y="2574725"/>
          <a:ext cx="406400" cy="469900"/>
        </p:xfrm>
        <a:graphic>
          <a:graphicData uri="http://schemas.openxmlformats.org/presentationml/2006/ole">
            <mc:AlternateContent xmlns:mc="http://schemas.openxmlformats.org/markup-compatibility/2006">
              <mc:Choice xmlns:v="urn:schemas-microsoft-com:vml" Requires="v">
                <p:oleObj spid="_x0000_s688296" name="Equation" r:id="rId6" imgW="406400" imgH="469900" progId="Equation.3">
                  <p:embed/>
                </p:oleObj>
              </mc:Choice>
              <mc:Fallback>
                <p:oleObj name="Equation" r:id="rId6" imgW="406400" imgH="469900" progId="Equation.3">
                  <p:embed/>
                  <p:pic>
                    <p:nvPicPr>
                      <p:cNvPr id="0" name=""/>
                      <p:cNvPicPr/>
                      <p:nvPr/>
                    </p:nvPicPr>
                    <p:blipFill>
                      <a:blip r:embed="rId7"/>
                      <a:stretch>
                        <a:fillRect/>
                      </a:stretch>
                    </p:blipFill>
                    <p:spPr>
                      <a:xfrm>
                        <a:off x="6431619" y="2574725"/>
                        <a:ext cx="406400" cy="4699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046042255"/>
              </p:ext>
            </p:extLst>
          </p:nvPr>
        </p:nvGraphicFramePr>
        <p:xfrm>
          <a:off x="6040759" y="3407624"/>
          <a:ext cx="419100" cy="469900"/>
        </p:xfrm>
        <a:graphic>
          <a:graphicData uri="http://schemas.openxmlformats.org/presentationml/2006/ole">
            <mc:AlternateContent xmlns:mc="http://schemas.openxmlformats.org/markup-compatibility/2006">
              <mc:Choice xmlns:v="urn:schemas-microsoft-com:vml" Requires="v">
                <p:oleObj spid="_x0000_s688297" name="Equation" r:id="rId8" imgW="419100" imgH="469900" progId="Equation.3">
                  <p:embed/>
                </p:oleObj>
              </mc:Choice>
              <mc:Fallback>
                <p:oleObj name="Equation" r:id="rId8" imgW="419100" imgH="469900" progId="Equation.3">
                  <p:embed/>
                  <p:pic>
                    <p:nvPicPr>
                      <p:cNvPr id="0" name=""/>
                      <p:cNvPicPr/>
                      <p:nvPr/>
                    </p:nvPicPr>
                    <p:blipFill>
                      <a:blip r:embed="rId9"/>
                      <a:stretch>
                        <a:fillRect/>
                      </a:stretch>
                    </p:blipFill>
                    <p:spPr>
                      <a:xfrm>
                        <a:off x="6040759" y="3407624"/>
                        <a:ext cx="419100" cy="4699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111502198"/>
              </p:ext>
            </p:extLst>
          </p:nvPr>
        </p:nvGraphicFramePr>
        <p:xfrm>
          <a:off x="6887750" y="4995591"/>
          <a:ext cx="203200" cy="279400"/>
        </p:xfrm>
        <a:graphic>
          <a:graphicData uri="http://schemas.openxmlformats.org/presentationml/2006/ole">
            <mc:AlternateContent xmlns:mc="http://schemas.openxmlformats.org/markup-compatibility/2006">
              <mc:Choice xmlns:v="urn:schemas-microsoft-com:vml" Requires="v">
                <p:oleObj spid="_x0000_s688298" name="Equation" r:id="rId10" imgW="203200" imgH="279400" progId="Equation.3">
                  <p:embed/>
                </p:oleObj>
              </mc:Choice>
              <mc:Fallback>
                <p:oleObj name="Equation" r:id="rId10" imgW="203200" imgH="279400" progId="Equation.3">
                  <p:embed/>
                  <p:pic>
                    <p:nvPicPr>
                      <p:cNvPr id="0" name=""/>
                      <p:cNvPicPr/>
                      <p:nvPr/>
                    </p:nvPicPr>
                    <p:blipFill>
                      <a:blip r:embed="rId11"/>
                      <a:stretch>
                        <a:fillRect/>
                      </a:stretch>
                    </p:blipFill>
                    <p:spPr>
                      <a:xfrm>
                        <a:off x="6887750" y="4995591"/>
                        <a:ext cx="203200" cy="279400"/>
                      </a:xfrm>
                      <a:prstGeom prst="rect">
                        <a:avLst/>
                      </a:prstGeom>
                    </p:spPr>
                  </p:pic>
                </p:oleObj>
              </mc:Fallback>
            </mc:AlternateContent>
          </a:graphicData>
        </a:graphic>
      </p:graphicFrame>
      <p:cxnSp>
        <p:nvCxnSpPr>
          <p:cNvPr id="19" name="Straight Arrow Connector 18"/>
          <p:cNvCxnSpPr/>
          <p:nvPr/>
        </p:nvCxnSpPr>
        <p:spPr bwMode="auto">
          <a:xfrm>
            <a:off x="7083316" y="3349185"/>
            <a:ext cx="13369" cy="815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p:cNvSpPr/>
          <p:nvPr/>
        </p:nvSpPr>
        <p:spPr>
          <a:xfrm>
            <a:off x="7052769" y="3552826"/>
            <a:ext cx="1132575" cy="461665"/>
          </a:xfrm>
          <a:prstGeom prst="rect">
            <a:avLst/>
          </a:prstGeom>
        </p:spPr>
        <p:txBody>
          <a:bodyPr wrap="none">
            <a:spAutoFit/>
          </a:bodyPr>
          <a:lstStyle/>
          <a:p>
            <a:pPr lvl="0" eaLnBrk="1" hangingPunct="1">
              <a:spcBef>
                <a:spcPct val="20000"/>
              </a:spcBef>
              <a:buClr>
                <a:srgbClr val="AF2A42"/>
              </a:buClr>
            </a:pPr>
            <a:r>
              <a:rPr lang="en-US" i="1" kern="0" dirty="0">
                <a:solidFill>
                  <a:srgbClr val="000000"/>
                </a:solidFill>
                <a:latin typeface="Times New Roman"/>
                <a:ea typeface="ＭＳ Ｐゴシック"/>
                <a:cs typeface="Times New Roman"/>
              </a:rPr>
              <a:t>a</a:t>
            </a:r>
            <a:r>
              <a:rPr lang="en-US" i="1" kern="0" baseline="-25000" dirty="0">
                <a:solidFill>
                  <a:srgbClr val="000000"/>
                </a:solidFill>
                <a:latin typeface="Times New Roman"/>
                <a:ea typeface="ＭＳ Ｐゴシック"/>
                <a:cs typeface="Times New Roman"/>
              </a:rPr>
              <a:t>y</a:t>
            </a:r>
            <a:r>
              <a:rPr lang="en-US" kern="0" dirty="0">
                <a:solidFill>
                  <a:srgbClr val="000000"/>
                </a:solidFill>
                <a:latin typeface="Times New Roman"/>
                <a:ea typeface="ＭＳ Ｐゴシック"/>
                <a:cs typeface="Times New Roman"/>
              </a:rPr>
              <a:t> = –</a:t>
            </a:r>
            <a:r>
              <a:rPr lang="en-US" i="1" kern="0" dirty="0" smtClean="0">
                <a:solidFill>
                  <a:srgbClr val="000000"/>
                </a:solidFill>
                <a:latin typeface="Times New Roman"/>
                <a:ea typeface="ＭＳ Ｐゴシック"/>
                <a:cs typeface="Times New Roman"/>
              </a:rPr>
              <a:t>g</a:t>
            </a:r>
            <a:endParaRPr lang="en-US" kern="0" dirty="0">
              <a:solidFill>
                <a:srgbClr val="000000"/>
              </a:solidFill>
              <a:latin typeface="Times New Roman"/>
              <a:ea typeface="ＭＳ Ｐゴシック"/>
              <a:cs typeface="Times New Roman"/>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918393204"/>
              </p:ext>
            </p:extLst>
          </p:nvPr>
        </p:nvGraphicFramePr>
        <p:xfrm>
          <a:off x="6518782" y="3129359"/>
          <a:ext cx="203200" cy="279400"/>
        </p:xfrm>
        <a:graphic>
          <a:graphicData uri="http://schemas.openxmlformats.org/presentationml/2006/ole">
            <mc:AlternateContent xmlns:mc="http://schemas.openxmlformats.org/markup-compatibility/2006">
              <mc:Choice xmlns:v="urn:schemas-microsoft-com:vml" Requires="v">
                <p:oleObj spid="_x0000_s688299" name="Equation" r:id="rId12" imgW="203200" imgH="279400" progId="Equation.3">
                  <p:embed/>
                </p:oleObj>
              </mc:Choice>
              <mc:Fallback>
                <p:oleObj name="Equation" r:id="rId12" imgW="203200" imgH="279400" progId="Equation.3">
                  <p:embed/>
                  <p:pic>
                    <p:nvPicPr>
                      <p:cNvPr id="0" name=""/>
                      <p:cNvPicPr/>
                      <p:nvPr/>
                    </p:nvPicPr>
                    <p:blipFill>
                      <a:blip r:embed="rId11"/>
                      <a:stretch>
                        <a:fillRect/>
                      </a:stretch>
                    </p:blipFill>
                    <p:spPr>
                      <a:xfrm>
                        <a:off x="6518782" y="3129359"/>
                        <a:ext cx="203200" cy="279400"/>
                      </a:xfrm>
                      <a:prstGeom prst="rect">
                        <a:avLst/>
                      </a:prstGeom>
                    </p:spPr>
                  </p:pic>
                </p:oleObj>
              </mc:Fallback>
            </mc:AlternateContent>
          </a:graphicData>
        </a:graphic>
      </p:graphicFrame>
      <p:sp>
        <p:nvSpPr>
          <p:cNvPr id="22" name="Arc 21"/>
          <p:cNvSpPr/>
          <p:nvPr/>
        </p:nvSpPr>
        <p:spPr bwMode="auto">
          <a:xfrm rot="11755288">
            <a:off x="6702162" y="2895375"/>
            <a:ext cx="316375" cy="38425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658123072"/>
              </p:ext>
            </p:extLst>
          </p:nvPr>
        </p:nvGraphicFramePr>
        <p:xfrm>
          <a:off x="514350" y="3695700"/>
          <a:ext cx="1630363" cy="411163"/>
        </p:xfrm>
        <a:graphic>
          <a:graphicData uri="http://schemas.openxmlformats.org/presentationml/2006/ole">
            <mc:AlternateContent xmlns:mc="http://schemas.openxmlformats.org/markup-compatibility/2006">
              <mc:Choice xmlns:v="urn:schemas-microsoft-com:vml" Requires="v">
                <p:oleObj spid="_x0000_s688300" name="Equation" r:id="rId13" imgW="2070100" imgH="520700" progId="Equation.3">
                  <p:embed/>
                </p:oleObj>
              </mc:Choice>
              <mc:Fallback>
                <p:oleObj name="Equation" r:id="rId13" imgW="2070100" imgH="520700" progId="Equation.3">
                  <p:embed/>
                  <p:pic>
                    <p:nvPicPr>
                      <p:cNvPr id="0" name=""/>
                      <p:cNvPicPr/>
                      <p:nvPr/>
                    </p:nvPicPr>
                    <p:blipFill>
                      <a:blip r:embed="rId14"/>
                      <a:stretch>
                        <a:fillRect/>
                      </a:stretch>
                    </p:blipFill>
                    <p:spPr>
                      <a:xfrm>
                        <a:off x="514350" y="3695700"/>
                        <a:ext cx="1630363" cy="411163"/>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73781401"/>
              </p:ext>
            </p:extLst>
          </p:nvPr>
        </p:nvGraphicFramePr>
        <p:xfrm>
          <a:off x="2530475" y="3697288"/>
          <a:ext cx="1590675" cy="420687"/>
        </p:xfrm>
        <a:graphic>
          <a:graphicData uri="http://schemas.openxmlformats.org/presentationml/2006/ole">
            <mc:AlternateContent xmlns:mc="http://schemas.openxmlformats.org/markup-compatibility/2006">
              <mc:Choice xmlns:v="urn:schemas-microsoft-com:vml" Requires="v">
                <p:oleObj spid="_x0000_s688301" name="Equation" r:id="rId15" imgW="2019300" imgH="533400" progId="Equation.3">
                  <p:embed/>
                </p:oleObj>
              </mc:Choice>
              <mc:Fallback>
                <p:oleObj name="Equation" r:id="rId15" imgW="2019300" imgH="533400" progId="Equation.3">
                  <p:embed/>
                  <p:pic>
                    <p:nvPicPr>
                      <p:cNvPr id="0" name=""/>
                      <p:cNvPicPr/>
                      <p:nvPr/>
                    </p:nvPicPr>
                    <p:blipFill>
                      <a:blip r:embed="rId16"/>
                      <a:stretch>
                        <a:fillRect/>
                      </a:stretch>
                    </p:blipFill>
                    <p:spPr>
                      <a:xfrm>
                        <a:off x="2530475" y="3697288"/>
                        <a:ext cx="1590675" cy="420687"/>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99198936"/>
              </p:ext>
            </p:extLst>
          </p:nvPr>
        </p:nvGraphicFramePr>
        <p:xfrm>
          <a:off x="180501" y="4327384"/>
          <a:ext cx="4981575" cy="803275"/>
        </p:xfrm>
        <a:graphic>
          <a:graphicData uri="http://schemas.openxmlformats.org/presentationml/2006/ole">
            <mc:AlternateContent xmlns:mc="http://schemas.openxmlformats.org/markup-compatibility/2006">
              <mc:Choice xmlns:v="urn:schemas-microsoft-com:vml" Requires="v">
                <p:oleObj spid="_x0000_s688302" name="Equation" r:id="rId17" imgW="6311900" imgH="1016000" progId="Equation.3">
                  <p:embed/>
                </p:oleObj>
              </mc:Choice>
              <mc:Fallback>
                <p:oleObj name="Equation" r:id="rId17" imgW="6311900" imgH="1016000" progId="Equation.3">
                  <p:embed/>
                  <p:pic>
                    <p:nvPicPr>
                      <p:cNvPr id="0" name=""/>
                      <p:cNvPicPr/>
                      <p:nvPr/>
                    </p:nvPicPr>
                    <p:blipFill>
                      <a:blip r:embed="rId18"/>
                      <a:stretch>
                        <a:fillRect/>
                      </a:stretch>
                    </p:blipFill>
                    <p:spPr>
                      <a:xfrm>
                        <a:off x="180501" y="4327384"/>
                        <a:ext cx="4981575" cy="803275"/>
                      </a:xfrm>
                      <a:prstGeom prst="rect">
                        <a:avLst/>
                      </a:prstGeom>
                    </p:spPr>
                  </p:pic>
                </p:oleObj>
              </mc:Fallback>
            </mc:AlternateContent>
          </a:graphicData>
        </a:graphic>
      </p:graphicFrame>
      <p:sp>
        <p:nvSpPr>
          <p:cNvPr id="26" name="Arc 25"/>
          <p:cNvSpPr/>
          <p:nvPr/>
        </p:nvSpPr>
        <p:spPr bwMode="auto">
          <a:xfrm rot="20603406">
            <a:off x="6051512" y="4912774"/>
            <a:ext cx="1284092" cy="1242501"/>
          </a:xfrm>
          <a:prstGeom prst="arc">
            <a:avLst>
              <a:gd name="adj1" fmla="val 16580104"/>
              <a:gd name="adj2" fmla="val 385020"/>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5" name="Rectangle 4"/>
          <p:cNvSpPr/>
          <p:nvPr/>
        </p:nvSpPr>
        <p:spPr>
          <a:xfrm>
            <a:off x="4046733" y="2784170"/>
            <a:ext cx="982060" cy="523220"/>
          </a:xfrm>
          <a:prstGeom prst="rect">
            <a:avLst/>
          </a:prstGeom>
        </p:spPr>
        <p:txBody>
          <a:bodyPr wrap="none">
            <a:spAutoFit/>
          </a:bodyPr>
          <a:lstStyle/>
          <a:p>
            <a:pPr lvl="0" eaLnBrk="1" hangingPunct="1">
              <a:spcBef>
                <a:spcPct val="20000"/>
              </a:spcBef>
              <a:buClr>
                <a:srgbClr val="AF2A42"/>
              </a:buClr>
            </a:pPr>
            <a:r>
              <a:rPr lang="en-US" sz="2800" kern="0" dirty="0" smtClean="0">
                <a:solidFill>
                  <a:srgbClr val="000000"/>
                </a:solidFill>
                <a:latin typeface="Times New Roman"/>
                <a:ea typeface="ＭＳ Ｐゴシック"/>
                <a:cs typeface="Times New Roman"/>
              </a:rPr>
              <a:t>range </a:t>
            </a:r>
            <a:endParaRPr lang="en-US" sz="2800" kern="0" dirty="0">
              <a:solidFill>
                <a:srgbClr val="000000"/>
              </a:solidFill>
              <a:latin typeface="Times New Roman"/>
              <a:ea typeface="ＭＳ Ｐゴシック"/>
              <a:cs typeface="Times New Roman"/>
            </a:endParaRPr>
          </a:p>
        </p:txBody>
      </p:sp>
      <p:sp>
        <p:nvSpPr>
          <p:cNvPr id="27" name="Rectangle 26"/>
          <p:cNvSpPr/>
          <p:nvPr/>
        </p:nvSpPr>
        <p:spPr>
          <a:xfrm>
            <a:off x="5272627" y="4444291"/>
            <a:ext cx="982060" cy="523220"/>
          </a:xfrm>
          <a:prstGeom prst="rect">
            <a:avLst/>
          </a:prstGeom>
        </p:spPr>
        <p:txBody>
          <a:bodyPr wrap="none">
            <a:spAutoFit/>
          </a:bodyPr>
          <a:lstStyle/>
          <a:p>
            <a:pPr lvl="0" eaLnBrk="1" hangingPunct="1">
              <a:spcBef>
                <a:spcPct val="20000"/>
              </a:spcBef>
              <a:buClr>
                <a:srgbClr val="AF2A42"/>
              </a:buClr>
            </a:pPr>
            <a:r>
              <a:rPr lang="en-US" sz="2800" kern="0" dirty="0" smtClean="0">
                <a:solidFill>
                  <a:srgbClr val="000000"/>
                </a:solidFill>
                <a:latin typeface="Times New Roman"/>
                <a:ea typeface="ＭＳ Ｐゴシック"/>
                <a:cs typeface="Times New Roman"/>
              </a:rPr>
              <a:t>range </a:t>
            </a:r>
            <a:endParaRPr lang="en-US" sz="2800" kern="0" dirty="0">
              <a:solidFill>
                <a:srgbClr val="000000"/>
              </a:solidFill>
              <a:latin typeface="Times New Roman"/>
              <a:ea typeface="ＭＳ Ｐゴシック"/>
              <a:cs typeface="Times New Roman"/>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384869659"/>
              </p:ext>
            </p:extLst>
          </p:nvPr>
        </p:nvGraphicFramePr>
        <p:xfrm>
          <a:off x="8412545" y="5286380"/>
          <a:ext cx="317500" cy="495300"/>
        </p:xfrm>
        <a:graphic>
          <a:graphicData uri="http://schemas.openxmlformats.org/presentationml/2006/ole">
            <mc:AlternateContent xmlns:mc="http://schemas.openxmlformats.org/markup-compatibility/2006">
              <mc:Choice xmlns:v="urn:schemas-microsoft-com:vml" Requires="v">
                <p:oleObj spid="_x0000_s688303" name="Equation" r:id="rId19" imgW="317500" imgH="495300" progId="Equation.3">
                  <p:embed/>
                </p:oleObj>
              </mc:Choice>
              <mc:Fallback>
                <p:oleObj name="Equation" r:id="rId19" imgW="317500" imgH="495300" progId="Equation.3">
                  <p:embed/>
                  <p:pic>
                    <p:nvPicPr>
                      <p:cNvPr id="0" name=""/>
                      <p:cNvPicPr/>
                      <p:nvPr/>
                    </p:nvPicPr>
                    <p:blipFill>
                      <a:blip r:embed="rId20"/>
                      <a:stretch>
                        <a:fillRect/>
                      </a:stretch>
                    </p:blipFill>
                    <p:spPr>
                      <a:xfrm>
                        <a:off x="8412545" y="5286380"/>
                        <a:ext cx="317500" cy="495300"/>
                      </a:xfrm>
                      <a:prstGeom prst="rect">
                        <a:avLst/>
                      </a:prstGeom>
                    </p:spPr>
                  </p:pic>
                </p:oleObj>
              </mc:Fallback>
            </mc:AlternateContent>
          </a:graphicData>
        </a:graphic>
      </p:graphicFrame>
      <p:sp>
        <p:nvSpPr>
          <p:cNvPr id="29" name="TextBox 28"/>
          <p:cNvSpPr txBox="1"/>
          <p:nvPr/>
        </p:nvSpPr>
        <p:spPr>
          <a:xfrm>
            <a:off x="6426935" y="5388554"/>
            <a:ext cx="355837" cy="461665"/>
          </a:xfrm>
          <a:prstGeom prst="rect">
            <a:avLst/>
          </a:prstGeom>
          <a:noFill/>
        </p:spPr>
        <p:txBody>
          <a:bodyPr wrap="none" rtlCol="0">
            <a:spAutoFit/>
          </a:bodyPr>
          <a:lstStyle/>
          <a:p>
            <a:r>
              <a:rPr lang="en-US" dirty="0" smtClean="0"/>
              <a:t>0</a:t>
            </a:r>
            <a:endParaRPr lang="en-US" dirty="0"/>
          </a:p>
        </p:txBody>
      </p:sp>
      <p:graphicFrame>
        <p:nvGraphicFramePr>
          <p:cNvPr id="30" name="Object 29"/>
          <p:cNvGraphicFramePr>
            <a:graphicFrameLocks noChangeAspect="1"/>
          </p:cNvGraphicFramePr>
          <p:nvPr>
            <p:extLst>
              <p:ext uri="{D42A27DB-BD31-4B8C-83A1-F6EECF244321}">
                <p14:modId xmlns:p14="http://schemas.microsoft.com/office/powerpoint/2010/main" val="3072900569"/>
              </p:ext>
            </p:extLst>
          </p:nvPr>
        </p:nvGraphicFramePr>
        <p:xfrm>
          <a:off x="6861336" y="2890616"/>
          <a:ext cx="260208" cy="421290"/>
        </p:xfrm>
        <a:graphic>
          <a:graphicData uri="http://schemas.openxmlformats.org/presentationml/2006/ole">
            <mc:AlternateContent xmlns:mc="http://schemas.openxmlformats.org/markup-compatibility/2006">
              <mc:Choice xmlns:v="urn:schemas-microsoft-com:vml" Requires="v">
                <p:oleObj spid="_x0000_s688304" name="Equation" r:id="rId21" imgW="266700" imgH="431800" progId="Equation.3">
                  <p:embed/>
                </p:oleObj>
              </mc:Choice>
              <mc:Fallback>
                <p:oleObj name="Equation" r:id="rId21" imgW="266700" imgH="431800" progId="Equation.3">
                  <p:embed/>
                  <p:pic>
                    <p:nvPicPr>
                      <p:cNvPr id="0" name=""/>
                      <p:cNvPicPr/>
                      <p:nvPr/>
                    </p:nvPicPr>
                    <p:blipFill>
                      <a:blip r:embed="rId22"/>
                      <a:stretch>
                        <a:fillRect/>
                      </a:stretch>
                    </p:blipFill>
                    <p:spPr>
                      <a:xfrm>
                        <a:off x="6861336" y="2890616"/>
                        <a:ext cx="260208" cy="421290"/>
                      </a:xfrm>
                      <a:prstGeom prst="rect">
                        <a:avLst/>
                      </a:prstGeom>
                    </p:spPr>
                  </p:pic>
                </p:oleObj>
              </mc:Fallback>
            </mc:AlternateContent>
          </a:graphicData>
        </a:graphic>
      </p:graphicFrame>
      <p:grpSp>
        <p:nvGrpSpPr>
          <p:cNvPr id="43" name="Group 42"/>
          <p:cNvGrpSpPr/>
          <p:nvPr/>
        </p:nvGrpSpPr>
        <p:grpSpPr>
          <a:xfrm>
            <a:off x="1973790" y="5092946"/>
            <a:ext cx="2494811" cy="1808773"/>
            <a:chOff x="1973790" y="5092946"/>
            <a:chExt cx="2494811" cy="1808773"/>
          </a:xfrm>
        </p:grpSpPr>
        <p:cxnSp>
          <p:nvCxnSpPr>
            <p:cNvPr id="32" name="Straight Arrow Connector 31"/>
            <p:cNvCxnSpPr/>
            <p:nvPr/>
          </p:nvCxnSpPr>
          <p:spPr bwMode="auto">
            <a:xfrm flipV="1">
              <a:off x="2371511" y="5092946"/>
              <a:ext cx="0" cy="139633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a:off x="2371511" y="6496297"/>
              <a:ext cx="1915452"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35" name="Object 34"/>
            <p:cNvGraphicFramePr>
              <a:graphicFrameLocks noChangeAspect="1"/>
            </p:cNvGraphicFramePr>
            <p:nvPr>
              <p:extLst>
                <p:ext uri="{D42A27DB-BD31-4B8C-83A1-F6EECF244321}">
                  <p14:modId xmlns:p14="http://schemas.microsoft.com/office/powerpoint/2010/main" val="3381938210"/>
                </p:ext>
              </p:extLst>
            </p:nvPr>
          </p:nvGraphicFramePr>
          <p:xfrm>
            <a:off x="1973790" y="5213027"/>
            <a:ext cx="317500" cy="495300"/>
          </p:xfrm>
          <a:graphic>
            <a:graphicData uri="http://schemas.openxmlformats.org/presentationml/2006/ole">
              <mc:AlternateContent xmlns:mc="http://schemas.openxmlformats.org/markup-compatibility/2006">
                <mc:Choice xmlns:v="urn:schemas-microsoft-com:vml" Requires="v">
                  <p:oleObj spid="_x0000_s688305" name="Equation" r:id="rId23" imgW="317500" imgH="495300" progId="Equation.3">
                    <p:embed/>
                  </p:oleObj>
                </mc:Choice>
                <mc:Fallback>
                  <p:oleObj name="Equation" r:id="rId23" imgW="317500" imgH="495300" progId="Equation.3">
                    <p:embed/>
                    <p:pic>
                      <p:nvPicPr>
                        <p:cNvPr id="0" name=""/>
                        <p:cNvPicPr/>
                        <p:nvPr/>
                      </p:nvPicPr>
                      <p:blipFill>
                        <a:blip r:embed="rId20"/>
                        <a:stretch>
                          <a:fillRect/>
                        </a:stretch>
                      </p:blipFill>
                      <p:spPr>
                        <a:xfrm>
                          <a:off x="1973790" y="5213027"/>
                          <a:ext cx="317500" cy="4953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670794910"/>
                </p:ext>
              </p:extLst>
            </p:nvPr>
          </p:nvGraphicFramePr>
          <p:xfrm>
            <a:off x="4212579" y="6192270"/>
            <a:ext cx="203200" cy="279400"/>
          </p:xfrm>
          <a:graphic>
            <a:graphicData uri="http://schemas.openxmlformats.org/presentationml/2006/ole">
              <mc:AlternateContent xmlns:mc="http://schemas.openxmlformats.org/markup-compatibility/2006">
                <mc:Choice xmlns:v="urn:schemas-microsoft-com:vml" Requires="v">
                  <p:oleObj spid="_x0000_s688306" name="Equation" r:id="rId24" imgW="203200" imgH="279400" progId="Equation.3">
                    <p:embed/>
                  </p:oleObj>
                </mc:Choice>
                <mc:Fallback>
                  <p:oleObj name="Equation" r:id="rId24" imgW="203200" imgH="279400" progId="Equation.3">
                    <p:embed/>
                    <p:pic>
                      <p:nvPicPr>
                        <p:cNvPr id="0" name=""/>
                        <p:cNvPicPr/>
                        <p:nvPr/>
                      </p:nvPicPr>
                      <p:blipFill>
                        <a:blip r:embed="rId11"/>
                        <a:stretch>
                          <a:fillRect/>
                        </a:stretch>
                      </p:blipFill>
                      <p:spPr>
                        <a:xfrm>
                          <a:off x="4212579" y="6192270"/>
                          <a:ext cx="203200" cy="279400"/>
                        </a:xfrm>
                        <a:prstGeom prst="rect">
                          <a:avLst/>
                        </a:prstGeom>
                      </p:spPr>
                    </p:pic>
                  </p:oleObj>
                </mc:Fallback>
              </mc:AlternateContent>
            </a:graphicData>
          </a:graphic>
        </p:graphicFrame>
        <p:pic>
          <p:nvPicPr>
            <p:cNvPr id="39" name="Picture 38"/>
            <p:cNvPicPr>
              <a:picLocks noChangeAspect="1"/>
            </p:cNvPicPr>
            <p:nvPr/>
          </p:nvPicPr>
          <p:blipFill rotWithShape="1">
            <a:blip r:embed="rId25"/>
            <a:srcRect l="51416" t="19359" r="25657" b="47245"/>
            <a:stretch/>
          </p:blipFill>
          <p:spPr>
            <a:xfrm>
              <a:off x="2392559" y="5535002"/>
              <a:ext cx="1747061" cy="954278"/>
            </a:xfrm>
            <a:prstGeom prst="rect">
              <a:avLst/>
            </a:prstGeom>
          </p:spPr>
        </p:pic>
        <p:sp>
          <p:nvSpPr>
            <p:cNvPr id="41" name="TextBox 40"/>
            <p:cNvSpPr txBox="1"/>
            <p:nvPr/>
          </p:nvSpPr>
          <p:spPr>
            <a:xfrm>
              <a:off x="2309035" y="6378499"/>
              <a:ext cx="2159566" cy="523220"/>
            </a:xfrm>
            <a:prstGeom prst="rect">
              <a:avLst/>
            </a:prstGeom>
            <a:noFill/>
          </p:spPr>
          <p:txBody>
            <a:bodyPr wrap="none" rtlCol="0">
              <a:spAutoFit/>
            </a:bodyPr>
            <a:lstStyle/>
            <a:p>
              <a:r>
                <a:rPr lang="en-US" sz="2800" dirty="0">
                  <a:solidFill>
                    <a:srgbClr val="000000"/>
                  </a:solidFill>
                  <a:latin typeface="Times New Roman"/>
                  <a:ea typeface="+mn-ea"/>
                  <a:cs typeface="Times New Roman"/>
                </a:rPr>
                <a:t>0      45      90</a:t>
              </a:r>
            </a:p>
          </p:txBody>
        </p:sp>
      </p:grpSp>
      <p:sp>
        <p:nvSpPr>
          <p:cNvPr id="44" name="TextBox 43"/>
          <p:cNvSpPr txBox="1"/>
          <p:nvPr/>
        </p:nvSpPr>
        <p:spPr>
          <a:xfrm>
            <a:off x="4653592" y="6003247"/>
            <a:ext cx="2903359" cy="523220"/>
          </a:xfrm>
          <a:prstGeom prst="rect">
            <a:avLst/>
          </a:prstGeom>
          <a:noFill/>
        </p:spPr>
        <p:txBody>
          <a:bodyPr wrap="none" rtlCol="0">
            <a:spAutoFit/>
          </a:bodyPr>
          <a:lstStyle/>
          <a:p>
            <a:r>
              <a:rPr lang="en-US" sz="2800" kern="0" dirty="0" smtClean="0">
                <a:solidFill>
                  <a:srgbClr val="FF0000"/>
                </a:solidFill>
                <a:latin typeface="Times New Roman"/>
                <a:ea typeface="ＭＳ Ｐゴシック"/>
                <a:cs typeface="Times New Roman"/>
              </a:rPr>
              <a:t>without </a:t>
            </a:r>
            <a:r>
              <a:rPr lang="en-US" sz="2800" kern="0" dirty="0">
                <a:solidFill>
                  <a:srgbClr val="FF0000"/>
                </a:solidFill>
                <a:latin typeface="Times New Roman"/>
                <a:ea typeface="ＭＳ Ｐゴシック"/>
                <a:cs typeface="Times New Roman"/>
              </a:rPr>
              <a:t>air friction</a:t>
            </a:r>
          </a:p>
        </p:txBody>
      </p:sp>
    </p:spTree>
    <p:extLst>
      <p:ext uri="{BB962C8B-B14F-4D97-AF65-F5344CB8AC3E}">
        <p14:creationId xmlns:p14="http://schemas.microsoft.com/office/powerpoint/2010/main" val="247137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88042"/>
            <a:ext cx="9144000" cy="553998"/>
          </a:xfrm>
        </p:spPr>
        <p:txBody>
          <a:bodyPr/>
          <a:lstStyle/>
          <a:p>
            <a:r>
              <a:rPr lang="en-US" dirty="0">
                <a:solidFill>
                  <a:srgbClr val="FFFFFF"/>
                </a:solidFill>
              </a:rPr>
              <a:t>Example 10.6 Range of </a:t>
            </a:r>
            <a:r>
              <a:rPr lang="en-US" dirty="0" smtClean="0">
                <a:solidFill>
                  <a:srgbClr val="FFFFFF"/>
                </a:solidFill>
              </a:rPr>
              <a:t>projectile (cont.)</a:t>
            </a:r>
            <a:endParaRPr lang="en-US" dirty="0">
              <a:solidFill>
                <a:srgbClr val="FFFFFF"/>
              </a:solidFill>
            </a:endParaRPr>
          </a:p>
        </p:txBody>
      </p:sp>
      <p:sp>
        <p:nvSpPr>
          <p:cNvPr id="8" name="Text Placeholder 7"/>
          <p:cNvSpPr>
            <a:spLocks noGrp="1"/>
          </p:cNvSpPr>
          <p:nvPr>
            <p:ph type="body" sz="quarter" idx="11"/>
          </p:nvPr>
        </p:nvSpPr>
        <p:spPr>
          <a:xfrm>
            <a:off x="0" y="-364871"/>
            <a:ext cx="9144000" cy="1157760"/>
          </a:xfrm>
        </p:spPr>
        <p:txBody>
          <a:bodyPr/>
          <a:lstStyle/>
          <a:p>
            <a:r>
              <a:rPr lang="en-US" sz="2800" dirty="0" smtClean="0"/>
              <a:t>Section 10.7: Projectile motion in two dimensions</a:t>
            </a:r>
            <a:endParaRPr lang="en-US" sz="2800" dirty="0"/>
          </a:p>
        </p:txBody>
      </p:sp>
      <p:pic>
        <p:nvPicPr>
          <p:cNvPr id="7" name="Picture 6"/>
          <p:cNvPicPr>
            <a:picLocks noChangeAspect="1"/>
          </p:cNvPicPr>
          <p:nvPr/>
        </p:nvPicPr>
        <p:blipFill>
          <a:blip r:embed="rId2"/>
          <a:stretch>
            <a:fillRect/>
          </a:stretch>
        </p:blipFill>
        <p:spPr>
          <a:xfrm>
            <a:off x="0" y="1168388"/>
            <a:ext cx="9144000" cy="2150410"/>
          </a:xfrm>
          <a:prstGeom prst="rect">
            <a:avLst/>
          </a:prstGeom>
        </p:spPr>
      </p:pic>
      <p:pic>
        <p:nvPicPr>
          <p:cNvPr id="9" name="Picture 8"/>
          <p:cNvPicPr>
            <a:picLocks noChangeAspect="1"/>
          </p:cNvPicPr>
          <p:nvPr/>
        </p:nvPicPr>
        <p:blipFill>
          <a:blip r:embed="rId3"/>
          <a:stretch>
            <a:fillRect/>
          </a:stretch>
        </p:blipFill>
        <p:spPr>
          <a:xfrm>
            <a:off x="275307" y="3559681"/>
            <a:ext cx="4336673" cy="2562866"/>
          </a:xfrm>
          <a:prstGeom prst="rect">
            <a:avLst/>
          </a:prstGeom>
        </p:spPr>
      </p:pic>
      <p:pic>
        <p:nvPicPr>
          <p:cNvPr id="31" name="Picture 30"/>
          <p:cNvPicPr>
            <a:picLocks noChangeAspect="1"/>
          </p:cNvPicPr>
          <p:nvPr/>
        </p:nvPicPr>
        <p:blipFill>
          <a:blip r:embed="rId4"/>
          <a:stretch>
            <a:fillRect/>
          </a:stretch>
        </p:blipFill>
        <p:spPr>
          <a:xfrm>
            <a:off x="5257495" y="3449586"/>
            <a:ext cx="3301578" cy="3148016"/>
          </a:xfrm>
          <a:prstGeom prst="rect">
            <a:avLst/>
          </a:prstGeom>
        </p:spPr>
      </p:pic>
      <p:sp>
        <p:nvSpPr>
          <p:cNvPr id="33" name="TextBox 32"/>
          <p:cNvSpPr txBox="1"/>
          <p:nvPr/>
        </p:nvSpPr>
        <p:spPr>
          <a:xfrm>
            <a:off x="3632289" y="4884299"/>
            <a:ext cx="1664338" cy="461665"/>
          </a:xfrm>
          <a:prstGeom prst="rect">
            <a:avLst/>
          </a:prstGeom>
          <a:noFill/>
        </p:spPr>
        <p:txBody>
          <a:bodyPr wrap="none" rtlCol="0">
            <a:spAutoFit/>
          </a:bodyPr>
          <a:lstStyle/>
          <a:p>
            <a:r>
              <a:rPr lang="en-US" dirty="0" smtClean="0"/>
              <a:t>E = 2.6 cm</a:t>
            </a:r>
            <a:endParaRPr lang="en-US" dirty="0"/>
          </a:p>
        </p:txBody>
      </p:sp>
      <p:sp>
        <p:nvSpPr>
          <p:cNvPr id="37" name="TextBox 36"/>
          <p:cNvSpPr txBox="1"/>
          <p:nvPr/>
        </p:nvSpPr>
        <p:spPr>
          <a:xfrm>
            <a:off x="79928" y="4848777"/>
            <a:ext cx="1031853" cy="461665"/>
          </a:xfrm>
          <a:prstGeom prst="rect">
            <a:avLst/>
          </a:prstGeom>
          <a:noFill/>
        </p:spPr>
        <p:txBody>
          <a:bodyPr wrap="none" rtlCol="0">
            <a:spAutoFit/>
          </a:bodyPr>
          <a:lstStyle/>
          <a:p>
            <a:r>
              <a:rPr lang="en-US" dirty="0">
                <a:latin typeface="Symbol" charset="2"/>
                <a:cs typeface="Symbol" charset="2"/>
              </a:rPr>
              <a:t>y</a:t>
            </a:r>
            <a:r>
              <a:rPr lang="en-US" dirty="0" smtClean="0"/>
              <a:t> = 9</a:t>
            </a:r>
            <a:r>
              <a:rPr lang="en-US" baseline="30000" dirty="0" smtClean="0"/>
              <a:t>o</a:t>
            </a:r>
            <a:r>
              <a:rPr lang="en-US" dirty="0" smtClean="0"/>
              <a:t> </a:t>
            </a:r>
            <a:endParaRPr lang="en-US" dirty="0"/>
          </a:p>
        </p:txBody>
      </p:sp>
      <p:sp>
        <p:nvSpPr>
          <p:cNvPr id="38" name="TextBox 37"/>
          <p:cNvSpPr txBox="1"/>
          <p:nvPr/>
        </p:nvSpPr>
        <p:spPr>
          <a:xfrm>
            <a:off x="1412063" y="6100934"/>
            <a:ext cx="3052572" cy="523220"/>
          </a:xfrm>
          <a:prstGeom prst="rect">
            <a:avLst/>
          </a:prstGeom>
          <a:noFill/>
        </p:spPr>
        <p:txBody>
          <a:bodyPr wrap="none" rtlCol="0">
            <a:spAutoFit/>
          </a:bodyPr>
          <a:lstStyle/>
          <a:p>
            <a:r>
              <a:rPr lang="en-US" sz="2800" dirty="0" smtClean="0"/>
              <a:t>optimal angle: </a:t>
            </a:r>
            <a:r>
              <a:rPr lang="en-US" sz="2800" dirty="0" smtClean="0">
                <a:solidFill>
                  <a:srgbClr val="FF0000"/>
                </a:solidFill>
              </a:rPr>
              <a:t>25</a:t>
            </a:r>
            <a:r>
              <a:rPr lang="en-US" sz="2800" baseline="30000" dirty="0" smtClean="0">
                <a:solidFill>
                  <a:srgbClr val="FF0000"/>
                </a:solidFill>
              </a:rPr>
              <a:t>o</a:t>
            </a:r>
            <a:endParaRPr lang="en-US" sz="2800" dirty="0">
              <a:solidFill>
                <a:srgbClr val="FF0000"/>
              </a:solidFill>
            </a:endParaRPr>
          </a:p>
        </p:txBody>
      </p:sp>
    </p:spTree>
    <p:extLst>
      <p:ext uri="{BB962C8B-B14F-4D97-AF65-F5344CB8AC3E}">
        <p14:creationId xmlns:p14="http://schemas.microsoft.com/office/powerpoint/2010/main" val="21134254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88042"/>
            <a:ext cx="9144000" cy="553998"/>
          </a:xfrm>
        </p:spPr>
        <p:txBody>
          <a:bodyPr/>
          <a:lstStyle/>
          <a:p>
            <a:r>
              <a:rPr lang="en-US" dirty="0">
                <a:solidFill>
                  <a:srgbClr val="FFFFFF"/>
                </a:solidFill>
              </a:rPr>
              <a:t>Example 10.6 Range of </a:t>
            </a:r>
            <a:r>
              <a:rPr lang="en-US" dirty="0" smtClean="0">
                <a:solidFill>
                  <a:srgbClr val="FFFFFF"/>
                </a:solidFill>
              </a:rPr>
              <a:t>projectile (cont.)</a:t>
            </a:r>
            <a:endParaRPr lang="en-US" dirty="0">
              <a:solidFill>
                <a:srgbClr val="FFFFFF"/>
              </a:solidFill>
            </a:endParaRPr>
          </a:p>
        </p:txBody>
      </p:sp>
      <p:sp>
        <p:nvSpPr>
          <p:cNvPr id="8" name="Text Placeholder 7"/>
          <p:cNvSpPr>
            <a:spLocks noGrp="1"/>
          </p:cNvSpPr>
          <p:nvPr>
            <p:ph type="body" sz="quarter" idx="11"/>
          </p:nvPr>
        </p:nvSpPr>
        <p:spPr>
          <a:xfrm>
            <a:off x="0" y="-364871"/>
            <a:ext cx="9144000" cy="1157760"/>
          </a:xfrm>
        </p:spPr>
        <p:txBody>
          <a:bodyPr/>
          <a:lstStyle/>
          <a:p>
            <a:r>
              <a:rPr lang="en-US" sz="2800" dirty="0" smtClean="0"/>
              <a:t>Section 10.7: Projectile motion in two dimensions</a:t>
            </a:r>
            <a:endParaRPr lang="en-US" sz="2800" dirty="0"/>
          </a:p>
        </p:txBody>
      </p:sp>
      <p:sp>
        <p:nvSpPr>
          <p:cNvPr id="38" name="TextBox 37"/>
          <p:cNvSpPr txBox="1"/>
          <p:nvPr/>
        </p:nvSpPr>
        <p:spPr>
          <a:xfrm>
            <a:off x="0" y="2690805"/>
            <a:ext cx="3052572" cy="523220"/>
          </a:xfrm>
          <a:prstGeom prst="rect">
            <a:avLst/>
          </a:prstGeom>
          <a:noFill/>
        </p:spPr>
        <p:txBody>
          <a:bodyPr wrap="none" rtlCol="0">
            <a:spAutoFit/>
          </a:bodyPr>
          <a:lstStyle/>
          <a:p>
            <a:r>
              <a:rPr lang="en-US" sz="2800" dirty="0" smtClean="0"/>
              <a:t>optimal angle: </a:t>
            </a:r>
            <a:r>
              <a:rPr lang="en-US" sz="2800" dirty="0" smtClean="0">
                <a:solidFill>
                  <a:srgbClr val="FF0000"/>
                </a:solidFill>
              </a:rPr>
              <a:t>25</a:t>
            </a:r>
            <a:r>
              <a:rPr lang="en-US" sz="2800" baseline="30000" dirty="0" smtClean="0">
                <a:solidFill>
                  <a:srgbClr val="FF0000"/>
                </a:solidFill>
              </a:rPr>
              <a:t>o</a:t>
            </a:r>
            <a:endParaRPr lang="en-US" sz="2800" dirty="0">
              <a:solidFill>
                <a:srgbClr val="FF0000"/>
              </a:solidFill>
            </a:endParaRPr>
          </a:p>
        </p:txBody>
      </p:sp>
      <p:sp>
        <p:nvSpPr>
          <p:cNvPr id="2" name="Rectangle 1"/>
          <p:cNvSpPr/>
          <p:nvPr/>
        </p:nvSpPr>
        <p:spPr>
          <a:xfrm>
            <a:off x="207868" y="1246274"/>
            <a:ext cx="7047830" cy="461665"/>
          </a:xfrm>
          <a:prstGeom prst="rect">
            <a:avLst/>
          </a:prstGeom>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=y9CEuJ5e2cM</a:t>
            </a:r>
            <a:endParaRPr lang="en-US" dirty="0"/>
          </a:p>
        </p:txBody>
      </p:sp>
      <p:sp>
        <p:nvSpPr>
          <p:cNvPr id="5" name="Rectangle 4"/>
          <p:cNvSpPr/>
          <p:nvPr/>
        </p:nvSpPr>
        <p:spPr>
          <a:xfrm>
            <a:off x="145701" y="1974468"/>
            <a:ext cx="7101115" cy="461665"/>
          </a:xfrm>
          <a:prstGeom prst="rect">
            <a:avLst/>
          </a:prstGeom>
        </p:spPr>
        <p:txBody>
          <a:bodyPr wrap="square">
            <a:spAutoFit/>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=6VMVQbIq0V8</a:t>
            </a:r>
            <a:endParaRPr lang="en-US" dirty="0"/>
          </a:p>
        </p:txBody>
      </p:sp>
      <p:sp>
        <p:nvSpPr>
          <p:cNvPr id="6" name="TextBox 5"/>
          <p:cNvSpPr txBox="1"/>
          <p:nvPr/>
        </p:nvSpPr>
        <p:spPr>
          <a:xfrm>
            <a:off x="7397793" y="2006993"/>
            <a:ext cx="834333" cy="461665"/>
          </a:xfrm>
          <a:prstGeom prst="rect">
            <a:avLst/>
          </a:prstGeom>
          <a:noFill/>
        </p:spPr>
        <p:txBody>
          <a:bodyPr wrap="none" rtlCol="0">
            <a:spAutoFit/>
          </a:bodyPr>
          <a:lstStyle/>
          <a:p>
            <a:r>
              <a:rPr lang="en-US" dirty="0" smtClean="0">
                <a:solidFill>
                  <a:srgbClr val="3366FF"/>
                </a:solidFill>
              </a:rPr>
              <a:t>Ortiz</a:t>
            </a:r>
            <a:endParaRPr lang="en-US" dirty="0">
              <a:solidFill>
                <a:srgbClr val="3366FF"/>
              </a:solidFill>
            </a:endParaRPr>
          </a:p>
        </p:txBody>
      </p:sp>
      <p:sp>
        <p:nvSpPr>
          <p:cNvPr id="14" name="TextBox 13"/>
          <p:cNvSpPr txBox="1"/>
          <p:nvPr/>
        </p:nvSpPr>
        <p:spPr>
          <a:xfrm>
            <a:off x="7132791" y="1235826"/>
            <a:ext cx="1809660" cy="461665"/>
          </a:xfrm>
          <a:prstGeom prst="rect">
            <a:avLst/>
          </a:prstGeom>
          <a:noFill/>
        </p:spPr>
        <p:txBody>
          <a:bodyPr wrap="none" rtlCol="0">
            <a:spAutoFit/>
          </a:bodyPr>
          <a:lstStyle/>
          <a:p>
            <a:r>
              <a:rPr lang="en-US" dirty="0" err="1" smtClean="0">
                <a:solidFill>
                  <a:srgbClr val="3366FF"/>
                </a:solidFill>
              </a:rPr>
              <a:t>Garciaparra</a:t>
            </a:r>
            <a:endParaRPr lang="en-US" dirty="0">
              <a:solidFill>
                <a:srgbClr val="3366FF"/>
              </a:solidFill>
            </a:endParaRPr>
          </a:p>
        </p:txBody>
      </p:sp>
      <p:sp>
        <p:nvSpPr>
          <p:cNvPr id="10" name="TextBox 9"/>
          <p:cNvSpPr txBox="1"/>
          <p:nvPr/>
        </p:nvSpPr>
        <p:spPr>
          <a:xfrm>
            <a:off x="7125785" y="1536334"/>
            <a:ext cx="1947168" cy="461665"/>
          </a:xfrm>
          <a:prstGeom prst="rect">
            <a:avLst/>
          </a:prstGeom>
          <a:noFill/>
        </p:spPr>
        <p:txBody>
          <a:bodyPr wrap="none" rtlCol="0">
            <a:spAutoFit/>
          </a:bodyPr>
          <a:lstStyle/>
          <a:p>
            <a:r>
              <a:rPr lang="en-US" dirty="0" smtClean="0"/>
              <a:t>30sec – 1:30</a:t>
            </a:r>
            <a:endParaRPr lang="en-US" dirty="0"/>
          </a:p>
        </p:txBody>
      </p:sp>
      <p:pic>
        <p:nvPicPr>
          <p:cNvPr id="13" name="Picture 12"/>
          <p:cNvPicPr>
            <a:picLocks noChangeAspect="1"/>
          </p:cNvPicPr>
          <p:nvPr/>
        </p:nvPicPr>
        <p:blipFill>
          <a:blip r:embed="rId4"/>
          <a:stretch>
            <a:fillRect/>
          </a:stretch>
        </p:blipFill>
        <p:spPr>
          <a:xfrm>
            <a:off x="333535" y="3596620"/>
            <a:ext cx="2934054" cy="2934054"/>
          </a:xfrm>
          <a:prstGeom prst="rect">
            <a:avLst/>
          </a:prstGeom>
        </p:spPr>
      </p:pic>
      <p:pic>
        <p:nvPicPr>
          <p:cNvPr id="16" name="Picture 15"/>
          <p:cNvPicPr>
            <a:picLocks noChangeAspect="1"/>
          </p:cNvPicPr>
          <p:nvPr/>
        </p:nvPicPr>
        <p:blipFill>
          <a:blip r:embed="rId5"/>
          <a:stretch>
            <a:fillRect/>
          </a:stretch>
        </p:blipFill>
        <p:spPr>
          <a:xfrm>
            <a:off x="3203969" y="2583173"/>
            <a:ext cx="2964442" cy="2114635"/>
          </a:xfrm>
          <a:prstGeom prst="rect">
            <a:avLst/>
          </a:prstGeom>
        </p:spPr>
      </p:pic>
      <p:pic>
        <p:nvPicPr>
          <p:cNvPr id="15" name="Picture 14"/>
          <p:cNvPicPr>
            <a:picLocks noChangeAspect="1"/>
          </p:cNvPicPr>
          <p:nvPr/>
        </p:nvPicPr>
        <p:blipFill rotWithShape="1">
          <a:blip r:embed="rId6"/>
          <a:srcRect t="5689" b="5932"/>
          <a:stretch/>
        </p:blipFill>
        <p:spPr>
          <a:xfrm flipH="1">
            <a:off x="5117436" y="4189049"/>
            <a:ext cx="4026564" cy="2668951"/>
          </a:xfrm>
          <a:prstGeom prst="rect">
            <a:avLst/>
          </a:prstGeom>
        </p:spPr>
      </p:pic>
      <p:sp>
        <p:nvSpPr>
          <p:cNvPr id="18" name="TextBox 17"/>
          <p:cNvSpPr txBox="1"/>
          <p:nvPr/>
        </p:nvSpPr>
        <p:spPr>
          <a:xfrm>
            <a:off x="6269917" y="3099310"/>
            <a:ext cx="2339703" cy="461665"/>
          </a:xfrm>
          <a:prstGeom prst="rect">
            <a:avLst/>
          </a:prstGeom>
          <a:noFill/>
        </p:spPr>
        <p:txBody>
          <a:bodyPr wrap="none" rtlCol="0">
            <a:spAutoFit/>
          </a:bodyPr>
          <a:lstStyle/>
          <a:p>
            <a:r>
              <a:rPr lang="en-US" dirty="0" smtClean="0"/>
              <a:t>Manny Ramirez</a:t>
            </a:r>
            <a:endParaRPr lang="en-US" dirty="0"/>
          </a:p>
        </p:txBody>
      </p:sp>
      <p:cxnSp>
        <p:nvCxnSpPr>
          <p:cNvPr id="20" name="Straight Arrow Connector 19"/>
          <p:cNvCxnSpPr/>
          <p:nvPr/>
        </p:nvCxnSpPr>
        <p:spPr bwMode="auto">
          <a:xfrm flipV="1">
            <a:off x="5337423" y="2752969"/>
            <a:ext cx="1110113" cy="870293"/>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337423" y="3632142"/>
            <a:ext cx="1163398"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flipV="1">
            <a:off x="1573345" y="4804374"/>
            <a:ext cx="1330710" cy="374415"/>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573345" y="5187668"/>
            <a:ext cx="1163398"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H="1" flipV="1">
            <a:off x="5452875" y="4671166"/>
            <a:ext cx="1964104" cy="365534"/>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H="1">
            <a:off x="5443994" y="5045579"/>
            <a:ext cx="1972985" cy="745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843000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6" y="2823124"/>
            <a:ext cx="3392503" cy="1569660"/>
          </a:xfrm>
        </p:spPr>
        <p:txBody>
          <a:bodyPr/>
          <a:lstStyle/>
          <a:p>
            <a:r>
              <a:rPr lang="en-US" dirty="0" smtClean="0"/>
              <a:t>Chapter 10</a:t>
            </a:r>
            <a:br>
              <a:rPr lang="en-US" dirty="0" smtClean="0"/>
            </a:br>
            <a:r>
              <a:rPr lang="en-US" dirty="0" smtClean="0"/>
              <a:t>Motion in a Plane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19429235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170432"/>
            <a:ext cx="9144000" cy="5422392"/>
          </a:xfrm>
        </p:spPr>
        <p:txBody>
          <a:bodyPr/>
          <a:lstStyle/>
          <a:p>
            <a:r>
              <a:rPr lang="en-US" sz="2400" dirty="0"/>
              <a:t>M</a:t>
            </a:r>
            <a:r>
              <a:rPr lang="en-US" sz="2400" dirty="0" smtClean="0"/>
              <a:t>omentum conservation states that the momentum of an isolated system of colliding objects does not change, or</a:t>
            </a:r>
          </a:p>
          <a:p>
            <a:r>
              <a:rPr lang="en-US" sz="2400" dirty="0" smtClean="0"/>
              <a:t>Momentum is a vector, so in two dimensions momentum change must be expressed in terms of the components. </a:t>
            </a:r>
          </a:p>
          <a:p>
            <a:r>
              <a:rPr lang="en-US" sz="2400" dirty="0" smtClean="0"/>
              <a:t>Conservation of momentum in two dimensions is given by</a:t>
            </a:r>
            <a:br>
              <a:rPr lang="en-US" sz="2400" dirty="0" smtClean="0"/>
            </a:br>
            <a:r>
              <a:rPr lang="en-US" sz="2400" dirty="0" err="1" smtClean="0"/>
              <a:t>Δ</a:t>
            </a:r>
            <a:r>
              <a:rPr lang="fr-FR" sz="2400" i="1" dirty="0" smtClean="0"/>
              <a:t>p</a:t>
            </a:r>
            <a:r>
              <a:rPr lang="fr-FR" sz="2400" i="1" baseline="-25000" dirty="0" smtClean="0"/>
              <a:t>x</a:t>
            </a:r>
            <a:r>
              <a:rPr lang="fr-FR" sz="2400" dirty="0" smtClean="0"/>
              <a:t> </a:t>
            </a:r>
            <a:r>
              <a:rPr lang="fr-FR" sz="2400" dirty="0"/>
              <a:t>= </a:t>
            </a:r>
            <a:r>
              <a:rPr lang="en-US" sz="2400" dirty="0"/>
              <a:t>Δ</a:t>
            </a:r>
            <a:r>
              <a:rPr lang="fr-FR" sz="2400" i="1" dirty="0" smtClean="0"/>
              <a:t>p</a:t>
            </a:r>
            <a:r>
              <a:rPr lang="fr-FR" sz="2400" baseline="-25000" dirty="0" smtClean="0"/>
              <a:t>1</a:t>
            </a:r>
            <a:r>
              <a:rPr lang="fr-FR" sz="2400" i="1" baseline="-25000" dirty="0" smtClean="0"/>
              <a:t>x</a:t>
            </a:r>
            <a:r>
              <a:rPr lang="fr-FR" sz="2400" dirty="0" smtClean="0"/>
              <a:t> </a:t>
            </a:r>
            <a:r>
              <a:rPr lang="fr-FR" sz="2400" dirty="0"/>
              <a:t>+ </a:t>
            </a:r>
            <a:r>
              <a:rPr lang="en-US" sz="2400" dirty="0"/>
              <a:t>Δ</a:t>
            </a:r>
            <a:r>
              <a:rPr lang="fr-FR" sz="2400" i="1" dirty="0" smtClean="0"/>
              <a:t>p</a:t>
            </a:r>
            <a:r>
              <a:rPr lang="fr-FR" sz="2400" baseline="-25000" dirty="0" smtClean="0"/>
              <a:t>2</a:t>
            </a:r>
            <a:r>
              <a:rPr lang="fr-FR" sz="2400" i="1" baseline="-25000" dirty="0" smtClean="0"/>
              <a:t>x</a:t>
            </a:r>
            <a:r>
              <a:rPr lang="fr-FR" sz="2400" dirty="0" smtClean="0"/>
              <a:t> </a:t>
            </a:r>
            <a:r>
              <a:rPr lang="fr-FR" sz="2400" dirty="0"/>
              <a:t>= </a:t>
            </a:r>
            <a:r>
              <a:rPr lang="fr-FR" sz="2400" i="1" dirty="0"/>
              <a:t>m</a:t>
            </a:r>
            <a:r>
              <a:rPr lang="fr-FR" sz="2400" baseline="-25000" dirty="0"/>
              <a:t>1</a:t>
            </a:r>
            <a:r>
              <a:rPr lang="fr-FR" sz="2400" dirty="0" smtClean="0"/>
              <a:t>(</a:t>
            </a:r>
            <a:r>
              <a:rPr lang="el-GR" sz="2400" i="1" dirty="0"/>
              <a:t>υ</a:t>
            </a:r>
            <a:r>
              <a:rPr lang="fr-FR" sz="2400" baseline="-25000" dirty="0" smtClean="0"/>
              <a:t>1</a:t>
            </a:r>
            <a:r>
              <a:rPr lang="fr-FR" sz="2400" i="1" baseline="-25000" dirty="0" smtClean="0"/>
              <a:t>x</a:t>
            </a:r>
            <a:r>
              <a:rPr lang="fr-FR" sz="2400" baseline="-25000" dirty="0"/>
              <a:t>,</a:t>
            </a:r>
            <a:r>
              <a:rPr lang="fr-FR" sz="2400" baseline="-25000" dirty="0" smtClean="0"/>
              <a:t>f</a:t>
            </a:r>
            <a:r>
              <a:rPr lang="fr-FR" sz="2400" dirty="0" smtClean="0"/>
              <a:t> – </a:t>
            </a:r>
            <a:r>
              <a:rPr lang="el-GR" sz="2400" i="1" dirty="0"/>
              <a:t>υ</a:t>
            </a:r>
            <a:r>
              <a:rPr lang="fr-FR" sz="2400" baseline="-25000" dirty="0" smtClean="0"/>
              <a:t>1</a:t>
            </a:r>
            <a:r>
              <a:rPr lang="fr-FR" sz="2400" i="1" baseline="-25000" dirty="0" smtClean="0"/>
              <a:t>x</a:t>
            </a:r>
            <a:r>
              <a:rPr lang="fr-FR" sz="2400" baseline="-25000" dirty="0"/>
              <a:t>,i</a:t>
            </a:r>
            <a:r>
              <a:rPr lang="fr-FR" sz="2400" dirty="0"/>
              <a:t>) + </a:t>
            </a:r>
            <a:r>
              <a:rPr lang="fr-FR" sz="2400" i="1" dirty="0"/>
              <a:t>m</a:t>
            </a:r>
            <a:r>
              <a:rPr lang="fr-FR" sz="2400" baseline="-25000" dirty="0"/>
              <a:t>2</a:t>
            </a:r>
            <a:r>
              <a:rPr lang="fr-FR" sz="2400" dirty="0" smtClean="0"/>
              <a:t>(</a:t>
            </a:r>
            <a:r>
              <a:rPr lang="el-GR" sz="2400" i="1" dirty="0"/>
              <a:t>υ</a:t>
            </a:r>
            <a:r>
              <a:rPr lang="fr-FR" sz="2400" baseline="-25000" dirty="0" smtClean="0"/>
              <a:t>2</a:t>
            </a:r>
            <a:r>
              <a:rPr lang="fr-FR" sz="2400" i="1" baseline="-25000" dirty="0" smtClean="0"/>
              <a:t>x</a:t>
            </a:r>
            <a:r>
              <a:rPr lang="fr-FR" sz="2400" baseline="-25000" dirty="0"/>
              <a:t>,</a:t>
            </a:r>
            <a:r>
              <a:rPr lang="fr-FR" sz="2400" baseline="-25000" dirty="0" smtClean="0"/>
              <a:t>f</a:t>
            </a:r>
            <a:r>
              <a:rPr lang="fr-FR" sz="2400" dirty="0" smtClean="0"/>
              <a:t> – </a:t>
            </a:r>
            <a:r>
              <a:rPr lang="el-GR" sz="2400" i="1" dirty="0"/>
              <a:t>υ</a:t>
            </a:r>
            <a:r>
              <a:rPr lang="fr-FR" sz="2400" baseline="-25000" dirty="0" smtClean="0"/>
              <a:t>2</a:t>
            </a:r>
            <a:r>
              <a:rPr lang="fr-FR" sz="2400" i="1" baseline="-25000" dirty="0" smtClean="0"/>
              <a:t>x</a:t>
            </a:r>
            <a:r>
              <a:rPr lang="fr-FR" sz="2400" baseline="-25000" dirty="0"/>
              <a:t>,i</a:t>
            </a:r>
            <a:r>
              <a:rPr lang="fr-FR" sz="2400" dirty="0"/>
              <a:t>) = </a:t>
            </a:r>
            <a:r>
              <a:rPr lang="fr-FR" sz="2400" dirty="0" smtClean="0"/>
              <a:t>0</a:t>
            </a:r>
            <a:br>
              <a:rPr lang="fr-FR" sz="2400" dirty="0" smtClean="0"/>
            </a:br>
            <a:r>
              <a:rPr lang="en-US" sz="2400" dirty="0" err="1" smtClean="0"/>
              <a:t>Δ</a:t>
            </a:r>
            <a:r>
              <a:rPr lang="fr-FR" sz="2400" i="1" dirty="0" err="1" smtClean="0"/>
              <a:t>p</a:t>
            </a:r>
            <a:r>
              <a:rPr lang="fr-FR" sz="2400" i="1" baseline="-25000" dirty="0" err="1" smtClean="0"/>
              <a:t>y</a:t>
            </a:r>
            <a:r>
              <a:rPr lang="fr-FR" sz="2400" dirty="0" smtClean="0"/>
              <a:t> = </a:t>
            </a:r>
            <a:r>
              <a:rPr lang="en-US" sz="2400" dirty="0"/>
              <a:t>Δ</a:t>
            </a:r>
            <a:r>
              <a:rPr lang="fr-FR" sz="2400" i="1" dirty="0" smtClean="0"/>
              <a:t>p</a:t>
            </a:r>
            <a:r>
              <a:rPr lang="fr-FR" sz="2400" baseline="-25000" dirty="0" smtClean="0"/>
              <a:t>1</a:t>
            </a:r>
            <a:r>
              <a:rPr lang="fr-FR" sz="2400" i="1" baseline="-25000" dirty="0" smtClean="0"/>
              <a:t>y</a:t>
            </a:r>
            <a:r>
              <a:rPr lang="fr-FR" sz="2400" dirty="0" smtClean="0"/>
              <a:t> </a:t>
            </a:r>
            <a:r>
              <a:rPr lang="fr-FR" sz="2400" dirty="0"/>
              <a:t>+ </a:t>
            </a:r>
            <a:r>
              <a:rPr lang="en-US" sz="2400" dirty="0"/>
              <a:t>Δ</a:t>
            </a:r>
            <a:r>
              <a:rPr lang="fr-FR" sz="2400" i="1" dirty="0" smtClean="0"/>
              <a:t>p</a:t>
            </a:r>
            <a:r>
              <a:rPr lang="fr-FR" sz="2400" baseline="-25000" dirty="0" smtClean="0"/>
              <a:t>2</a:t>
            </a:r>
            <a:r>
              <a:rPr lang="fr-FR" sz="2400" i="1" baseline="-25000" dirty="0" smtClean="0"/>
              <a:t>y</a:t>
            </a:r>
            <a:r>
              <a:rPr lang="fr-FR" sz="2400" dirty="0" smtClean="0"/>
              <a:t> </a:t>
            </a:r>
            <a:r>
              <a:rPr lang="fr-FR" sz="2400" dirty="0"/>
              <a:t>= </a:t>
            </a:r>
            <a:r>
              <a:rPr lang="fr-FR" sz="2400" i="1" dirty="0"/>
              <a:t>m</a:t>
            </a:r>
            <a:r>
              <a:rPr lang="fr-FR" sz="2400" baseline="-25000" dirty="0"/>
              <a:t>1</a:t>
            </a:r>
            <a:r>
              <a:rPr lang="fr-FR" sz="2400" dirty="0"/>
              <a:t>(</a:t>
            </a:r>
            <a:r>
              <a:rPr lang="el-GR" sz="2400" i="1" dirty="0" smtClean="0"/>
              <a:t>υ</a:t>
            </a:r>
            <a:r>
              <a:rPr lang="fr-FR" sz="2400" baseline="-25000" dirty="0" smtClean="0"/>
              <a:t>1</a:t>
            </a:r>
            <a:r>
              <a:rPr lang="fr-FR" sz="2400" i="1" baseline="-25000" dirty="0" smtClean="0"/>
              <a:t>y</a:t>
            </a:r>
            <a:r>
              <a:rPr lang="fr-FR" sz="2400" baseline="-25000" dirty="0" smtClean="0"/>
              <a:t>,f</a:t>
            </a:r>
            <a:r>
              <a:rPr lang="fr-FR" sz="2400" dirty="0" smtClean="0"/>
              <a:t> – </a:t>
            </a:r>
            <a:r>
              <a:rPr lang="el-GR" sz="2400" i="1" dirty="0" smtClean="0"/>
              <a:t>υ</a:t>
            </a:r>
            <a:r>
              <a:rPr lang="fr-FR" sz="2400" baseline="-25000" dirty="0" smtClean="0"/>
              <a:t>1</a:t>
            </a:r>
            <a:r>
              <a:rPr lang="fr-FR" sz="2400" i="1" baseline="-25000" dirty="0" smtClean="0"/>
              <a:t>y</a:t>
            </a:r>
            <a:r>
              <a:rPr lang="fr-FR" sz="2400" baseline="-25000" dirty="0" smtClean="0"/>
              <a:t>,</a:t>
            </a:r>
            <a:r>
              <a:rPr lang="fr-FR" sz="2400" baseline="-25000" dirty="0"/>
              <a:t>i</a:t>
            </a:r>
            <a:r>
              <a:rPr lang="fr-FR" sz="2400" dirty="0"/>
              <a:t>) + </a:t>
            </a:r>
            <a:r>
              <a:rPr lang="fr-FR" sz="2400" i="1" dirty="0"/>
              <a:t>m</a:t>
            </a:r>
            <a:r>
              <a:rPr lang="fr-FR" sz="2400" baseline="-25000" dirty="0"/>
              <a:t>2</a:t>
            </a:r>
            <a:r>
              <a:rPr lang="fr-FR" sz="2400" dirty="0"/>
              <a:t>(</a:t>
            </a:r>
            <a:r>
              <a:rPr lang="el-GR" sz="2400" i="1" dirty="0" smtClean="0"/>
              <a:t>υ</a:t>
            </a:r>
            <a:r>
              <a:rPr lang="fr-FR" sz="2400" baseline="-25000" dirty="0" smtClean="0"/>
              <a:t>2</a:t>
            </a:r>
            <a:r>
              <a:rPr lang="fr-FR" sz="2400" i="1" baseline="-25000" dirty="0" smtClean="0"/>
              <a:t>y</a:t>
            </a:r>
            <a:r>
              <a:rPr lang="fr-FR" sz="2400" baseline="-25000" dirty="0" smtClean="0"/>
              <a:t>,f</a:t>
            </a:r>
            <a:r>
              <a:rPr lang="fr-FR" sz="2400" dirty="0" smtClean="0"/>
              <a:t> – </a:t>
            </a:r>
            <a:r>
              <a:rPr lang="el-GR" sz="2400" i="1" dirty="0" smtClean="0"/>
              <a:t>υ</a:t>
            </a:r>
            <a:r>
              <a:rPr lang="fr-FR" sz="2400" baseline="-25000" dirty="0" smtClean="0"/>
              <a:t>2</a:t>
            </a:r>
            <a:r>
              <a:rPr lang="fr-FR" sz="2400" i="1" baseline="-25000" dirty="0" smtClean="0"/>
              <a:t>y</a:t>
            </a:r>
            <a:r>
              <a:rPr lang="fr-FR" sz="2400" baseline="-25000" dirty="0" smtClean="0"/>
              <a:t>,</a:t>
            </a:r>
            <a:r>
              <a:rPr lang="fr-FR" sz="2400" baseline="-25000" dirty="0"/>
              <a:t>i</a:t>
            </a:r>
            <a:r>
              <a:rPr lang="fr-FR" sz="2400" dirty="0"/>
              <a:t>) = </a:t>
            </a:r>
            <a:r>
              <a:rPr lang="fr-FR" sz="2400" dirty="0" smtClean="0"/>
              <a:t>0.</a:t>
            </a:r>
            <a:endParaRPr lang="fr-FR"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10.8: Collisions and momentum in two dimensions</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28354242"/>
              </p:ext>
            </p:extLst>
          </p:nvPr>
        </p:nvGraphicFramePr>
        <p:xfrm>
          <a:off x="6222565" y="1662979"/>
          <a:ext cx="889000" cy="330200"/>
        </p:xfrm>
        <a:graphic>
          <a:graphicData uri="http://schemas.openxmlformats.org/presentationml/2006/ole">
            <mc:AlternateContent xmlns:mc="http://schemas.openxmlformats.org/markup-compatibility/2006">
              <mc:Choice xmlns:v="urn:schemas-microsoft-com:vml" Requires="v">
                <p:oleObj spid="_x0000_s56001" name="Equation" r:id="rId3" imgW="889000" imgH="330200" progId="Equation.3">
                  <p:embed/>
                </p:oleObj>
              </mc:Choice>
              <mc:Fallback>
                <p:oleObj name="Equation" r:id="rId3" imgW="889000" imgH="330200" progId="Equation.3">
                  <p:embed/>
                  <p:pic>
                    <p:nvPicPr>
                      <p:cNvPr id="0" name=""/>
                      <p:cNvPicPr/>
                      <p:nvPr/>
                    </p:nvPicPr>
                    <p:blipFill>
                      <a:blip r:embed="rId4"/>
                      <a:stretch>
                        <a:fillRect/>
                      </a:stretch>
                    </p:blipFill>
                    <p:spPr>
                      <a:xfrm>
                        <a:off x="6222565" y="1662979"/>
                        <a:ext cx="889000" cy="330200"/>
                      </a:xfrm>
                      <a:prstGeom prst="rect">
                        <a:avLst/>
                      </a:prstGeom>
                    </p:spPr>
                  </p:pic>
                </p:oleObj>
              </mc:Fallback>
            </mc:AlternateContent>
          </a:graphicData>
        </a:graphic>
      </p:graphicFrame>
      <p:sp>
        <p:nvSpPr>
          <p:cNvPr id="4" name="Oval 3"/>
          <p:cNvSpPr/>
          <p:nvPr/>
        </p:nvSpPr>
        <p:spPr bwMode="auto">
          <a:xfrm>
            <a:off x="2060370" y="4884299"/>
            <a:ext cx="319712" cy="31971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8" name="Oval 7"/>
          <p:cNvSpPr/>
          <p:nvPr/>
        </p:nvSpPr>
        <p:spPr bwMode="auto">
          <a:xfrm>
            <a:off x="2443674" y="5818186"/>
            <a:ext cx="319712" cy="31971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Oval 8"/>
          <p:cNvSpPr/>
          <p:nvPr/>
        </p:nvSpPr>
        <p:spPr bwMode="auto">
          <a:xfrm>
            <a:off x="3857163" y="4576339"/>
            <a:ext cx="319712" cy="31971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0" name="Oval 9"/>
          <p:cNvSpPr/>
          <p:nvPr/>
        </p:nvSpPr>
        <p:spPr bwMode="auto">
          <a:xfrm>
            <a:off x="4249348" y="5039558"/>
            <a:ext cx="319712" cy="31971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12" name="Straight Arrow Connector 11"/>
          <p:cNvCxnSpPr/>
          <p:nvPr/>
        </p:nvCxnSpPr>
        <p:spPr bwMode="auto">
          <a:xfrm flipV="1">
            <a:off x="2770842" y="5292804"/>
            <a:ext cx="523973" cy="55059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a:stCxn id="4" idx="6"/>
          </p:cNvCxnSpPr>
          <p:nvPr/>
        </p:nvCxnSpPr>
        <p:spPr bwMode="auto">
          <a:xfrm flipV="1">
            <a:off x="2380082" y="5017507"/>
            <a:ext cx="941376" cy="2664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V="1">
            <a:off x="4148807" y="4022886"/>
            <a:ext cx="1064283" cy="66747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4610613" y="5205436"/>
            <a:ext cx="957713" cy="17617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21" name="Object 20"/>
          <p:cNvGraphicFramePr>
            <a:graphicFrameLocks noChangeAspect="1"/>
          </p:cNvGraphicFramePr>
          <p:nvPr>
            <p:extLst>
              <p:ext uri="{D42A27DB-BD31-4B8C-83A1-F6EECF244321}">
                <p14:modId xmlns:p14="http://schemas.microsoft.com/office/powerpoint/2010/main" val="2929760880"/>
              </p:ext>
            </p:extLst>
          </p:nvPr>
        </p:nvGraphicFramePr>
        <p:xfrm>
          <a:off x="4422040" y="5282219"/>
          <a:ext cx="495300" cy="520700"/>
        </p:xfrm>
        <a:graphic>
          <a:graphicData uri="http://schemas.openxmlformats.org/presentationml/2006/ole">
            <mc:AlternateContent xmlns:mc="http://schemas.openxmlformats.org/markup-compatibility/2006">
              <mc:Choice xmlns:v="urn:schemas-microsoft-com:vml" Requires="v">
                <p:oleObj spid="_x0000_s56002" name="Equation" r:id="rId5" imgW="495300" imgH="520700" progId="Equation.3">
                  <p:embed/>
                </p:oleObj>
              </mc:Choice>
              <mc:Fallback>
                <p:oleObj name="Equation" r:id="rId5" imgW="495300" imgH="520700" progId="Equation.3">
                  <p:embed/>
                  <p:pic>
                    <p:nvPicPr>
                      <p:cNvPr id="0" name=""/>
                      <p:cNvPicPr/>
                      <p:nvPr/>
                    </p:nvPicPr>
                    <p:blipFill>
                      <a:blip r:embed="rId6"/>
                      <a:stretch>
                        <a:fillRect/>
                      </a:stretch>
                    </p:blipFill>
                    <p:spPr>
                      <a:xfrm>
                        <a:off x="4422040" y="5282219"/>
                        <a:ext cx="495300" cy="5207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773187819"/>
              </p:ext>
            </p:extLst>
          </p:nvPr>
        </p:nvGraphicFramePr>
        <p:xfrm>
          <a:off x="3911600" y="4032250"/>
          <a:ext cx="469900" cy="520700"/>
        </p:xfrm>
        <a:graphic>
          <a:graphicData uri="http://schemas.openxmlformats.org/presentationml/2006/ole">
            <mc:AlternateContent xmlns:mc="http://schemas.openxmlformats.org/markup-compatibility/2006">
              <mc:Choice xmlns:v="urn:schemas-microsoft-com:vml" Requires="v">
                <p:oleObj spid="_x0000_s56003" name="Equation" r:id="rId7" imgW="469900" imgH="520700" progId="Equation.3">
                  <p:embed/>
                </p:oleObj>
              </mc:Choice>
              <mc:Fallback>
                <p:oleObj name="Equation" r:id="rId7" imgW="469900" imgH="520700" progId="Equation.3">
                  <p:embed/>
                  <p:pic>
                    <p:nvPicPr>
                      <p:cNvPr id="0" name=""/>
                      <p:cNvPicPr/>
                      <p:nvPr/>
                    </p:nvPicPr>
                    <p:blipFill>
                      <a:blip r:embed="rId8"/>
                      <a:stretch>
                        <a:fillRect/>
                      </a:stretch>
                    </p:blipFill>
                    <p:spPr>
                      <a:xfrm>
                        <a:off x="3911600" y="4032250"/>
                        <a:ext cx="469900" cy="5207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412702298"/>
              </p:ext>
            </p:extLst>
          </p:nvPr>
        </p:nvGraphicFramePr>
        <p:xfrm>
          <a:off x="2790825" y="5888038"/>
          <a:ext cx="457200" cy="520700"/>
        </p:xfrm>
        <a:graphic>
          <a:graphicData uri="http://schemas.openxmlformats.org/presentationml/2006/ole">
            <mc:AlternateContent xmlns:mc="http://schemas.openxmlformats.org/markup-compatibility/2006">
              <mc:Choice xmlns:v="urn:schemas-microsoft-com:vml" Requires="v">
                <p:oleObj spid="_x0000_s56004" name="Equation" r:id="rId9" imgW="457200" imgH="520700" progId="Equation.3">
                  <p:embed/>
                </p:oleObj>
              </mc:Choice>
              <mc:Fallback>
                <p:oleObj name="Equation" r:id="rId9" imgW="457200" imgH="520700" progId="Equation.3">
                  <p:embed/>
                  <p:pic>
                    <p:nvPicPr>
                      <p:cNvPr id="0" name=""/>
                      <p:cNvPicPr/>
                      <p:nvPr/>
                    </p:nvPicPr>
                    <p:blipFill>
                      <a:blip r:embed="rId10"/>
                      <a:stretch>
                        <a:fillRect/>
                      </a:stretch>
                    </p:blipFill>
                    <p:spPr>
                      <a:xfrm>
                        <a:off x="2790825" y="5888038"/>
                        <a:ext cx="457200" cy="5207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973426455"/>
              </p:ext>
            </p:extLst>
          </p:nvPr>
        </p:nvGraphicFramePr>
        <p:xfrm>
          <a:off x="2300288" y="4416425"/>
          <a:ext cx="431800" cy="520700"/>
        </p:xfrm>
        <a:graphic>
          <a:graphicData uri="http://schemas.openxmlformats.org/presentationml/2006/ole">
            <mc:AlternateContent xmlns:mc="http://schemas.openxmlformats.org/markup-compatibility/2006">
              <mc:Choice xmlns:v="urn:schemas-microsoft-com:vml" Requires="v">
                <p:oleObj spid="_x0000_s56005" name="Equation" r:id="rId11" imgW="431800" imgH="520700" progId="Equation.3">
                  <p:embed/>
                </p:oleObj>
              </mc:Choice>
              <mc:Fallback>
                <p:oleObj name="Equation" r:id="rId11" imgW="431800" imgH="520700" progId="Equation.3">
                  <p:embed/>
                  <p:pic>
                    <p:nvPicPr>
                      <p:cNvPr id="0" name=""/>
                      <p:cNvPicPr/>
                      <p:nvPr/>
                    </p:nvPicPr>
                    <p:blipFill>
                      <a:blip r:embed="rId12"/>
                      <a:stretch>
                        <a:fillRect/>
                      </a:stretch>
                    </p:blipFill>
                    <p:spPr>
                      <a:xfrm>
                        <a:off x="2300288" y="4416425"/>
                        <a:ext cx="431800" cy="520700"/>
                      </a:xfrm>
                      <a:prstGeom prst="rect">
                        <a:avLst/>
                      </a:prstGeom>
                    </p:spPr>
                  </p:pic>
                </p:oleObj>
              </mc:Fallback>
            </mc:AlternateContent>
          </a:graphicData>
        </a:graphic>
      </p:graphicFrame>
    </p:spTree>
    <p:extLst>
      <p:ext uri="{BB962C8B-B14F-4D97-AF65-F5344CB8AC3E}">
        <p14:creationId xmlns:p14="http://schemas.microsoft.com/office/powerpoint/2010/main" val="22647368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4" y="1170432"/>
            <a:ext cx="8383339" cy="5422392"/>
          </a:xfrm>
        </p:spPr>
        <p:txBody>
          <a:bodyPr/>
          <a:lstStyle/>
          <a:p>
            <a:r>
              <a:rPr lang="en-US" sz="2400" dirty="0"/>
              <a:t>Consider the contact force exerted by the floor on the cabinet:</a:t>
            </a:r>
          </a:p>
          <a:p>
            <a:pPr lvl="1"/>
            <a:r>
              <a:rPr lang="en-US" sz="2400" dirty="0"/>
              <a:t>The normal component is called the </a:t>
            </a:r>
            <a:r>
              <a:rPr lang="en-US" sz="2400" b="1" dirty="0"/>
              <a:t>normal force </a:t>
            </a:r>
            <a:r>
              <a:rPr lang="en-US" sz="2400" dirty="0"/>
              <a:t>and the tangential component is the </a:t>
            </a:r>
            <a:r>
              <a:rPr lang="en-US" sz="2400" b="1" dirty="0"/>
              <a:t>force of friction</a:t>
            </a:r>
            <a:r>
              <a:rPr lang="en-US" sz="2400" dirty="0"/>
              <a:t>.</a:t>
            </a:r>
          </a:p>
          <a:p>
            <a:pPr lvl="1"/>
            <a:r>
              <a:rPr lang="en-US" sz="2400" dirty="0"/>
              <a:t>To understand the difference between normal and frictional forces, consider the brick on a horizontal wooden plank.</a:t>
            </a:r>
          </a:p>
          <a:p>
            <a:pPr lvl="1"/>
            <a:r>
              <a:rPr lang="en-US" sz="2400" dirty="0"/>
              <a:t>As seen in the figure, the normal force takes on whatever value to balance the net downward force, up to the breaking point</a:t>
            </a:r>
            <a:r>
              <a:rPr lang="en-US" sz="2400" dirty="0" smtClean="0"/>
              <a:t>.</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10.4: Friction</a:t>
            </a:r>
          </a:p>
        </p:txBody>
      </p:sp>
      <p:pic>
        <p:nvPicPr>
          <p:cNvPr id="8" name="Picture 7" descr="10_19_Figure.jpg"/>
          <p:cNvPicPr>
            <a:picLocks noChangeAspect="1"/>
          </p:cNvPicPr>
          <p:nvPr/>
        </p:nvPicPr>
        <p:blipFill rotWithShape="1">
          <a:blip r:embed="rId2">
            <a:extLst>
              <a:ext uri="{28A0092B-C50C-407E-A947-70E740481C1C}">
                <a14:useLocalDpi xmlns:a14="http://schemas.microsoft.com/office/drawing/2010/main" val="0"/>
              </a:ext>
            </a:extLst>
          </a:blip>
          <a:srcRect b="9077"/>
          <a:stretch/>
        </p:blipFill>
        <p:spPr>
          <a:xfrm>
            <a:off x="397756" y="4676696"/>
            <a:ext cx="8348488" cy="1748390"/>
          </a:xfrm>
          <a:prstGeom prst="rect">
            <a:avLst/>
          </a:prstGeom>
        </p:spPr>
      </p:pic>
    </p:spTree>
    <p:extLst>
      <p:ext uri="{BB962C8B-B14F-4D97-AF65-F5344CB8AC3E}">
        <p14:creationId xmlns:p14="http://schemas.microsoft.com/office/powerpoint/2010/main" val="60367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4" y="1170432"/>
            <a:ext cx="8383339" cy="5422392"/>
          </a:xfrm>
        </p:spPr>
        <p:txBody>
          <a:bodyPr/>
          <a:lstStyle/>
          <a:p>
            <a:r>
              <a:rPr lang="en-US" sz="2200" dirty="0"/>
              <a:t>Now consider gently pushing the brick to the right, as shown.</a:t>
            </a:r>
          </a:p>
          <a:p>
            <a:pPr lvl="1"/>
            <a:r>
              <a:rPr lang="en-US" sz="2200" dirty="0"/>
              <a:t>The horizontal frictional force is caused by microscopic bonds between the surfaces in contact.</a:t>
            </a:r>
          </a:p>
          <a:p>
            <a:pPr lvl="1"/>
            <a:r>
              <a:rPr lang="en-US" sz="2200" dirty="0"/>
              <a:t>As you push the brick, the net effect of these microscopic forces is to hold the brick in place.</a:t>
            </a:r>
          </a:p>
          <a:p>
            <a:pPr lvl="1"/>
            <a:r>
              <a:rPr lang="en-US" sz="2200" dirty="0"/>
              <a:t>As you increase your push force, this tangential component of the contact force grows</a:t>
            </a:r>
            <a:r>
              <a:rPr lang="en-US" sz="2200" dirty="0" smtClean="0"/>
              <a:t>.</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10.4: Friction</a:t>
            </a:r>
          </a:p>
        </p:txBody>
      </p:sp>
      <p:pic>
        <p:nvPicPr>
          <p:cNvPr id="2" name="Picture 1" descr="10_20_Figure.jpg"/>
          <p:cNvPicPr>
            <a:picLocks noChangeAspect="1"/>
          </p:cNvPicPr>
          <p:nvPr/>
        </p:nvPicPr>
        <p:blipFill rotWithShape="1">
          <a:blip r:embed="rId2">
            <a:extLst>
              <a:ext uri="{28A0092B-C50C-407E-A947-70E740481C1C}">
                <a14:useLocalDpi xmlns:a14="http://schemas.microsoft.com/office/drawing/2010/main" val="0"/>
              </a:ext>
            </a:extLst>
          </a:blip>
          <a:srcRect b="4698"/>
          <a:stretch/>
        </p:blipFill>
        <p:spPr>
          <a:xfrm>
            <a:off x="1372792" y="3870504"/>
            <a:ext cx="6398417" cy="2713999"/>
          </a:xfrm>
          <a:prstGeom prst="rect">
            <a:avLst/>
          </a:prstGeom>
        </p:spPr>
      </p:pic>
    </p:spTree>
    <p:extLst>
      <p:ext uri="{BB962C8B-B14F-4D97-AF65-F5344CB8AC3E}">
        <p14:creationId xmlns:p14="http://schemas.microsoft.com/office/powerpoint/2010/main" val="323107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4817" y="1150692"/>
            <a:ext cx="8778875" cy="3751404"/>
          </a:xfrm>
        </p:spPr>
        <p:txBody>
          <a:bodyPr/>
          <a:lstStyle/>
          <a:p>
            <a:r>
              <a:rPr lang="en-US" dirty="0" smtClean="0"/>
              <a:t>The friction exerted by the surfaces that are not moving relative to each other is called </a:t>
            </a:r>
            <a:r>
              <a:rPr lang="en-US" b="1" dirty="0" smtClean="0"/>
              <a:t>static friction</a:t>
            </a:r>
            <a:r>
              <a:rPr lang="en-US" dirty="0" smtClean="0"/>
              <a:t>.</a:t>
            </a:r>
          </a:p>
          <a:p>
            <a:r>
              <a:rPr lang="en-US" dirty="0" smtClean="0"/>
              <a:t>When the horizontal push force exceeds the maximum force of static friction, the brick will accelerate.</a:t>
            </a:r>
          </a:p>
          <a:p>
            <a:r>
              <a:rPr lang="en-US" dirty="0" smtClean="0"/>
              <a:t>The friction force exerted by the surfaces when they move relative to each other is call </a:t>
            </a:r>
            <a:r>
              <a:rPr lang="en-US" b="1" dirty="0" smtClean="0"/>
              <a:t>kinetic friction</a:t>
            </a:r>
            <a:r>
              <a:rPr lang="en-US" dirty="0" smtClean="0"/>
              <a:t>, which is caused by transient microscopic bonds between the two surfaces.</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10.4: Friction</a:t>
            </a:r>
            <a:endParaRPr lang="en-US" dirty="0"/>
          </a:p>
        </p:txBody>
      </p:sp>
      <p:pic>
        <p:nvPicPr>
          <p:cNvPr id="5" name="Picture 4" descr="10_20_Figure.jpg"/>
          <p:cNvPicPr>
            <a:picLocks noChangeAspect="1"/>
          </p:cNvPicPr>
          <p:nvPr/>
        </p:nvPicPr>
        <p:blipFill rotWithShape="1">
          <a:blip r:embed="rId2">
            <a:extLst>
              <a:ext uri="{28A0092B-C50C-407E-A947-70E740481C1C}">
                <a14:useLocalDpi xmlns:a14="http://schemas.microsoft.com/office/drawing/2010/main" val="0"/>
              </a:ext>
            </a:extLst>
          </a:blip>
          <a:srcRect l="49299" t="21436" b="4699"/>
          <a:stretch/>
        </p:blipFill>
        <p:spPr>
          <a:xfrm>
            <a:off x="3349317" y="4474397"/>
            <a:ext cx="3244037" cy="2103526"/>
          </a:xfrm>
          <a:prstGeom prst="rect">
            <a:avLst/>
          </a:prstGeom>
        </p:spPr>
      </p:pic>
    </p:spTree>
    <p:extLst>
      <p:ext uri="{BB962C8B-B14F-4D97-AF65-F5344CB8AC3E}">
        <p14:creationId xmlns:p14="http://schemas.microsoft.com/office/powerpoint/2010/main" val="21109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_02_Figure.jpg"/>
          <p:cNvPicPr>
            <a:picLocks noChangeAspect="1"/>
          </p:cNvPicPr>
          <p:nvPr/>
        </p:nvPicPr>
        <p:blipFill rotWithShape="1">
          <a:blip r:embed="rId3">
            <a:extLst>
              <a:ext uri="{28A0092B-C50C-407E-A947-70E740481C1C}">
                <a14:useLocalDpi xmlns:a14="http://schemas.microsoft.com/office/drawing/2010/main" val="0"/>
              </a:ext>
            </a:extLst>
          </a:blip>
          <a:srcRect b="2771"/>
          <a:stretch/>
        </p:blipFill>
        <p:spPr>
          <a:xfrm>
            <a:off x="5090154" y="1174353"/>
            <a:ext cx="3590318" cy="2493793"/>
          </a:xfrm>
          <a:prstGeom prst="rect">
            <a:avLst/>
          </a:prstGeom>
        </p:spPr>
      </p:pic>
      <p:sp>
        <p:nvSpPr>
          <p:cNvPr id="2" name="Content Placeholder 1"/>
          <p:cNvSpPr>
            <a:spLocks noGrp="1"/>
          </p:cNvSpPr>
          <p:nvPr>
            <p:ph idx="1"/>
          </p:nvPr>
        </p:nvSpPr>
        <p:spPr>
          <a:xfrm>
            <a:off x="-134970" y="1163852"/>
            <a:ext cx="7681444" cy="5573832"/>
          </a:xfrm>
        </p:spPr>
        <p:txBody>
          <a:bodyPr/>
          <a:lstStyle/>
          <a:p>
            <a:r>
              <a:rPr lang="en-US" dirty="0"/>
              <a:t>A passenger in a speeding train </a:t>
            </a:r>
            <a:r>
              <a:rPr lang="en-US" dirty="0" smtClean="0"/>
              <a:t/>
            </a:r>
            <a:br>
              <a:rPr lang="en-US" dirty="0" smtClean="0"/>
            </a:br>
            <a:r>
              <a:rPr lang="en-US" dirty="0" smtClean="0"/>
              <a:t>drops </a:t>
            </a:r>
            <a:r>
              <a:rPr lang="en-US" dirty="0"/>
              <a:t>a peanut. </a:t>
            </a:r>
            <a:br>
              <a:rPr lang="en-US" dirty="0"/>
            </a:br>
            <a:endParaRPr lang="en-US" dirty="0" smtClean="0"/>
          </a:p>
          <a:p>
            <a:r>
              <a:rPr lang="en-US" dirty="0" smtClean="0"/>
              <a:t>Which </a:t>
            </a:r>
            <a:r>
              <a:rPr lang="en-US" dirty="0"/>
              <a:t>is greater</a:t>
            </a:r>
            <a:r>
              <a:rPr lang="en-US" dirty="0" smtClean="0"/>
              <a:t>?</a:t>
            </a:r>
          </a:p>
          <a:p>
            <a:endParaRPr lang="en-US" dirty="0"/>
          </a:p>
          <a:p>
            <a:pPr marL="742950" indent="-514350">
              <a:buFont typeface="+mj-lt"/>
              <a:buAutoNum type="arabicPeriod"/>
            </a:pPr>
            <a:r>
              <a:rPr lang="tr-TR" dirty="0"/>
              <a:t>The </a:t>
            </a:r>
            <a:r>
              <a:rPr lang="tr-TR" dirty="0" err="1"/>
              <a:t>magnitude</a:t>
            </a:r>
            <a:r>
              <a:rPr lang="tr-TR" dirty="0"/>
              <a:t> of the </a:t>
            </a:r>
            <a:r>
              <a:rPr lang="tr-TR" dirty="0" err="1"/>
              <a:t>acceleration</a:t>
            </a:r>
            <a:r>
              <a:rPr lang="tr-TR" dirty="0"/>
              <a:t> of the </a:t>
            </a:r>
            <a:r>
              <a:rPr lang="tr-TR" dirty="0" err="1"/>
              <a:t>peanut</a:t>
            </a:r>
            <a:r>
              <a:rPr lang="tr-TR" dirty="0"/>
              <a:t> as </a:t>
            </a:r>
            <a:r>
              <a:rPr lang="tr-TR" dirty="0" err="1"/>
              <a:t>measured</a:t>
            </a:r>
            <a:r>
              <a:rPr lang="tr-TR" dirty="0"/>
              <a:t> by the </a:t>
            </a:r>
            <a:r>
              <a:rPr lang="tr-TR" dirty="0" err="1"/>
              <a:t>passenger</a:t>
            </a:r>
            <a:r>
              <a:rPr lang="tr-TR" dirty="0"/>
              <a:t>.</a:t>
            </a:r>
          </a:p>
          <a:p>
            <a:pPr marL="742950" indent="-514350">
              <a:buFont typeface="+mj-lt"/>
              <a:buAutoNum type="arabicPeriod"/>
            </a:pPr>
            <a:r>
              <a:rPr lang="tr-TR" dirty="0"/>
              <a:t>The </a:t>
            </a:r>
            <a:r>
              <a:rPr lang="tr-TR" dirty="0" err="1"/>
              <a:t>magnitude</a:t>
            </a:r>
            <a:r>
              <a:rPr lang="tr-TR" dirty="0"/>
              <a:t> of the </a:t>
            </a:r>
            <a:r>
              <a:rPr lang="tr-TR" dirty="0" err="1"/>
              <a:t>acceleration</a:t>
            </a:r>
            <a:r>
              <a:rPr lang="tr-TR" dirty="0"/>
              <a:t> of the </a:t>
            </a:r>
            <a:r>
              <a:rPr lang="tr-TR" dirty="0" err="1"/>
              <a:t>peanut</a:t>
            </a:r>
            <a:r>
              <a:rPr lang="tr-TR" dirty="0"/>
              <a:t> as </a:t>
            </a:r>
            <a:r>
              <a:rPr lang="tr-TR" dirty="0" err="1"/>
              <a:t>measured</a:t>
            </a:r>
            <a:r>
              <a:rPr lang="tr-TR" dirty="0"/>
              <a:t> by a </a:t>
            </a:r>
            <a:r>
              <a:rPr lang="tr-TR" dirty="0" err="1"/>
              <a:t>person</a:t>
            </a:r>
            <a:r>
              <a:rPr lang="tr-TR" dirty="0"/>
              <a:t> </a:t>
            </a:r>
            <a:r>
              <a:rPr lang="tr-TR" dirty="0" err="1"/>
              <a:t>standing</a:t>
            </a:r>
            <a:r>
              <a:rPr lang="tr-TR" dirty="0"/>
              <a:t> </a:t>
            </a:r>
            <a:r>
              <a:rPr lang="tr-TR" dirty="0" err="1"/>
              <a:t>next</a:t>
            </a:r>
            <a:r>
              <a:rPr lang="tr-TR" dirty="0"/>
              <a:t> to the </a:t>
            </a:r>
            <a:r>
              <a:rPr lang="tr-TR" dirty="0" err="1"/>
              <a:t>track</a:t>
            </a:r>
            <a:r>
              <a:rPr lang="tr-TR" dirty="0"/>
              <a:t>.</a:t>
            </a:r>
          </a:p>
          <a:p>
            <a:pPr marL="742950" indent="-514350">
              <a:buFont typeface="+mj-lt"/>
              <a:buAutoNum type="arabicPeriod"/>
            </a:pPr>
            <a:r>
              <a:rPr lang="tr-TR" dirty="0" err="1"/>
              <a:t>Neither</a:t>
            </a:r>
            <a:r>
              <a:rPr lang="tr-TR" dirty="0"/>
              <a:t>, the </a:t>
            </a:r>
            <a:r>
              <a:rPr lang="tr-TR" dirty="0" err="1"/>
              <a:t>accelerations</a:t>
            </a:r>
            <a:r>
              <a:rPr lang="tr-TR" dirty="0"/>
              <a:t> </a:t>
            </a:r>
            <a:r>
              <a:rPr lang="tr-TR" dirty="0" err="1"/>
              <a:t>are</a:t>
            </a:r>
            <a:r>
              <a:rPr lang="tr-TR" dirty="0"/>
              <a:t> the </a:t>
            </a:r>
            <a:r>
              <a:rPr lang="tr-TR" dirty="0" err="1"/>
              <a:t>same</a:t>
            </a:r>
            <a:r>
              <a:rPr lang="tr-TR" dirty="0"/>
              <a:t> to </a:t>
            </a:r>
            <a:r>
              <a:rPr lang="tr-TR" dirty="0" err="1"/>
              <a:t>both</a:t>
            </a:r>
            <a:r>
              <a:rPr lang="tr-TR" dirty="0"/>
              <a:t> </a:t>
            </a:r>
            <a:r>
              <a:rPr lang="tr-TR" dirty="0" err="1"/>
              <a:t>observers</a:t>
            </a:r>
            <a:r>
              <a:rPr lang="tr-TR" dirty="0" smtClean="0"/>
              <a:t>.</a:t>
            </a:r>
            <a:endParaRPr lang="tr-TR" dirty="0"/>
          </a:p>
        </p:txBody>
      </p:sp>
      <p:sp>
        <p:nvSpPr>
          <p:cNvPr id="3" name="Text Placeholder 2"/>
          <p:cNvSpPr>
            <a:spLocks noGrp="1"/>
          </p:cNvSpPr>
          <p:nvPr>
            <p:ph type="body" sz="quarter" idx="11"/>
          </p:nvPr>
        </p:nvSpPr>
        <p:spPr/>
        <p:txBody>
          <a:bodyPr/>
          <a:lstStyle/>
          <a:p>
            <a:r>
              <a:rPr lang="en-US" dirty="0"/>
              <a:t>Section 10.1</a:t>
            </a:r>
          </a:p>
          <a:p>
            <a:r>
              <a:rPr lang="en-US" dirty="0"/>
              <a:t>Clicker Question 1</a:t>
            </a:r>
          </a:p>
        </p:txBody>
      </p:sp>
    </p:spTree>
    <p:extLst>
      <p:ext uri="{BB962C8B-B14F-4D97-AF65-F5344CB8AC3E}">
        <p14:creationId xmlns:p14="http://schemas.microsoft.com/office/powerpoint/2010/main" val="29012083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You push horizontally on a crate at rest on the floor, gently at first and then with increasing force until you cannot push harder. The crate does not move. What happens to the force of static friction between crate and floor during this process</a:t>
            </a:r>
            <a:r>
              <a:rPr lang="en-US" dirty="0" smtClean="0"/>
              <a:t>?</a:t>
            </a:r>
          </a:p>
          <a:p>
            <a:endParaRPr lang="en-US" dirty="0"/>
          </a:p>
          <a:p>
            <a:pPr marL="742950" indent="-514350">
              <a:buFont typeface="+mj-lt"/>
              <a:buAutoNum type="arabicPeriod"/>
            </a:pPr>
            <a:r>
              <a:rPr lang="en-US" dirty="0"/>
              <a:t>It is always zero.</a:t>
            </a:r>
          </a:p>
          <a:p>
            <a:pPr marL="742950" indent="-514350">
              <a:buFont typeface="+mj-lt"/>
              <a:buAutoNum type="arabicPeriod"/>
            </a:pPr>
            <a:r>
              <a:rPr lang="en-US" dirty="0"/>
              <a:t>It remains constant in magnitude.</a:t>
            </a:r>
          </a:p>
          <a:p>
            <a:pPr marL="742950" indent="-514350">
              <a:buFont typeface="+mj-lt"/>
              <a:buAutoNum type="arabicPeriod"/>
            </a:pPr>
            <a:r>
              <a:rPr lang="en-US" dirty="0"/>
              <a:t>It increases in magnitude.</a:t>
            </a:r>
          </a:p>
          <a:p>
            <a:pPr marL="742950" indent="-514350">
              <a:buFont typeface="+mj-lt"/>
              <a:buAutoNum type="arabicPeriod"/>
            </a:pPr>
            <a:r>
              <a:rPr lang="en-US" dirty="0"/>
              <a:t>It decreases in magnitude.</a:t>
            </a:r>
          </a:p>
          <a:p>
            <a:pPr marL="742950" indent="-514350">
              <a:buFont typeface="+mj-lt"/>
              <a:buAutoNum type="arabicPeriod"/>
            </a:pPr>
            <a:r>
              <a:rPr lang="en-US" dirty="0"/>
              <a:t>More information is needed to decide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Section 10.4</a:t>
            </a:r>
          </a:p>
          <a:p>
            <a:r>
              <a:rPr lang="en-US" dirty="0"/>
              <a:t>Clicker Question 3</a:t>
            </a:r>
          </a:p>
        </p:txBody>
      </p:sp>
    </p:spTree>
    <p:extLst>
      <p:ext uri="{BB962C8B-B14F-4D97-AF65-F5344CB8AC3E}">
        <p14:creationId xmlns:p14="http://schemas.microsoft.com/office/powerpoint/2010/main" val="387805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You push horizontally on a crate at rest on the floor, gently at first and then with increasing force until you cannot push harder. The crate does not move. What happens to the force of static friction between crate and floor during this process</a:t>
            </a:r>
            <a:r>
              <a:rPr lang="en-US" dirty="0" smtClean="0"/>
              <a:t>?</a:t>
            </a:r>
          </a:p>
          <a:p>
            <a:endParaRPr lang="en-US" dirty="0"/>
          </a:p>
          <a:p>
            <a:pPr marL="742950" indent="-514350">
              <a:buFont typeface="+mj-lt"/>
              <a:buAutoNum type="arabicPeriod"/>
            </a:pPr>
            <a:r>
              <a:rPr lang="en-US" dirty="0"/>
              <a:t>It is always zero.</a:t>
            </a:r>
          </a:p>
          <a:p>
            <a:pPr marL="742950" indent="-514350">
              <a:buFont typeface="+mj-lt"/>
              <a:buAutoNum type="arabicPeriod"/>
            </a:pPr>
            <a:r>
              <a:rPr lang="en-US" dirty="0"/>
              <a:t>It remains constant in magnitude.</a:t>
            </a:r>
          </a:p>
          <a:p>
            <a:pPr marL="742950" indent="-514350">
              <a:buFont typeface="+mj-lt"/>
              <a:buAutoNum type="arabicPeriod"/>
            </a:pPr>
            <a:r>
              <a:rPr lang="en-US" dirty="0">
                <a:solidFill>
                  <a:srgbClr val="FF0000"/>
                </a:solidFill>
              </a:rPr>
              <a:t>It increases in magnitude.</a:t>
            </a:r>
          </a:p>
          <a:p>
            <a:pPr marL="742950" indent="-514350">
              <a:buFont typeface="+mj-lt"/>
              <a:buAutoNum type="arabicPeriod"/>
            </a:pPr>
            <a:r>
              <a:rPr lang="en-US" dirty="0"/>
              <a:t>It decreases in magnitude.</a:t>
            </a:r>
          </a:p>
          <a:p>
            <a:pPr marL="742950" indent="-514350">
              <a:buFont typeface="+mj-lt"/>
              <a:buAutoNum type="arabicPeriod"/>
            </a:pPr>
            <a:r>
              <a:rPr lang="en-US" dirty="0"/>
              <a:t>More information is needed to decide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Section 10.4</a:t>
            </a:r>
          </a:p>
          <a:p>
            <a:r>
              <a:rPr lang="en-US" dirty="0"/>
              <a:t>Clicker Question 3</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4795811"/>
            <a:ext cx="621751" cy="713184"/>
          </a:xfrm>
          <a:prstGeom prst="rect">
            <a:avLst/>
          </a:prstGeom>
        </p:spPr>
      </p:pic>
    </p:spTree>
    <p:extLst>
      <p:ext uri="{BB962C8B-B14F-4D97-AF65-F5344CB8AC3E}">
        <p14:creationId xmlns:p14="http://schemas.microsoft.com/office/powerpoint/2010/main" val="1188769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6130" y="1170432"/>
            <a:ext cx="8896675" cy="5422392"/>
          </a:xfrm>
        </p:spPr>
        <p:txBody>
          <a:bodyPr/>
          <a:lstStyle/>
          <a:p>
            <a:r>
              <a:rPr lang="en-US" dirty="0" smtClean="0"/>
              <a:t>Like normal force, the force of static friction is an elastic force that causes no irreversible change. </a:t>
            </a:r>
          </a:p>
          <a:p>
            <a:r>
              <a:rPr lang="en-US" dirty="0" smtClean="0"/>
              <a:t>The force of static friction causes no energy dissipation. </a:t>
            </a:r>
          </a:p>
          <a:p>
            <a:r>
              <a:rPr lang="en-US" dirty="0" smtClean="0"/>
              <a:t>Kinetic friction does cause irreversible change, including causing microscopic damage to the surfaces. </a:t>
            </a:r>
          </a:p>
          <a:p>
            <a:r>
              <a:rPr lang="en-US" dirty="0" smtClean="0"/>
              <a:t>The force of kinetic friction is not an elastic force and so causes energy dissipation.</a:t>
            </a:r>
            <a:endParaRPr lang="en-US" dirty="0"/>
          </a:p>
        </p:txBody>
      </p:sp>
      <p:sp>
        <p:nvSpPr>
          <p:cNvPr id="8" name="Text Placeholder 7"/>
          <p:cNvSpPr>
            <a:spLocks noGrp="1"/>
          </p:cNvSpPr>
          <p:nvPr>
            <p:ph type="body" sz="quarter" idx="11"/>
          </p:nvPr>
        </p:nvSpPr>
        <p:spPr/>
        <p:txBody>
          <a:bodyPr/>
          <a:lstStyle/>
          <a:p>
            <a:r>
              <a:rPr lang="en-US" dirty="0" smtClean="0"/>
              <a:t>Section 10.5: Work and Friction</a:t>
            </a:r>
            <a:endParaRPr lang="en-US" dirty="0"/>
          </a:p>
        </p:txBody>
      </p:sp>
      <p:pic>
        <p:nvPicPr>
          <p:cNvPr id="5" name="Picture 4" descr="10_20_Figure.jpg"/>
          <p:cNvPicPr>
            <a:picLocks noChangeAspect="1"/>
          </p:cNvPicPr>
          <p:nvPr/>
        </p:nvPicPr>
        <p:blipFill rotWithShape="1">
          <a:blip r:embed="rId2">
            <a:extLst>
              <a:ext uri="{28A0092B-C50C-407E-A947-70E740481C1C}">
                <a14:useLocalDpi xmlns:a14="http://schemas.microsoft.com/office/drawing/2010/main" val="0"/>
              </a:ext>
            </a:extLst>
          </a:blip>
          <a:srcRect t="22518" b="4698"/>
          <a:stretch/>
        </p:blipFill>
        <p:spPr>
          <a:xfrm>
            <a:off x="1435939" y="4652107"/>
            <a:ext cx="6398417" cy="2072730"/>
          </a:xfrm>
          <a:prstGeom prst="rect">
            <a:avLst/>
          </a:prstGeom>
        </p:spPr>
      </p:pic>
    </p:spTree>
    <p:extLst>
      <p:ext uri="{BB962C8B-B14F-4D97-AF65-F5344CB8AC3E}">
        <p14:creationId xmlns:p14="http://schemas.microsoft.com/office/powerpoint/2010/main" val="207389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T</a:t>
            </a:r>
            <a:r>
              <a:rPr lang="en-US" dirty="0" smtClean="0"/>
              <a:t>wo examples </a:t>
            </a:r>
            <a:r>
              <a:rPr lang="en-US" dirty="0"/>
              <a:t>where the object is accelerated by static friction</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10.5: Work and Friction</a:t>
            </a:r>
            <a:endParaRPr lang="en-US" dirty="0"/>
          </a:p>
        </p:txBody>
      </p:sp>
      <p:pic>
        <p:nvPicPr>
          <p:cNvPr id="2" name="Picture 1" descr="10_21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2044060" y="2155947"/>
            <a:ext cx="5575685" cy="4338694"/>
          </a:xfrm>
          <a:prstGeom prst="rect">
            <a:avLst/>
          </a:prstGeom>
        </p:spPr>
      </p:pic>
    </p:spTree>
    <p:extLst>
      <p:ext uri="{BB962C8B-B14F-4D97-AF65-F5344CB8AC3E}">
        <p14:creationId xmlns:p14="http://schemas.microsoft.com/office/powerpoint/2010/main" val="1600340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
        <p:nvSpPr>
          <p:cNvPr id="7" name="Content Placeholder 6"/>
          <p:cNvSpPr>
            <a:spLocks noGrp="1"/>
          </p:cNvSpPr>
          <p:nvPr>
            <p:ph idx="1"/>
          </p:nvPr>
        </p:nvSpPr>
        <p:spPr>
          <a:xfrm>
            <a:off x="365125" y="1170432"/>
            <a:ext cx="5317574" cy="5422392"/>
          </a:xfrm>
        </p:spPr>
        <p:txBody>
          <a:bodyPr/>
          <a:lstStyle/>
          <a:p>
            <a:r>
              <a:rPr lang="en-US" sz="2400" dirty="0" smtClean="0"/>
              <a:t>Consider a block sliding down an incline as shown (ignore friction).</a:t>
            </a:r>
          </a:p>
          <a:p>
            <a:r>
              <a:rPr lang="en-US" sz="2400" dirty="0" smtClean="0"/>
              <a:t>The </a:t>
            </a:r>
            <a:r>
              <a:rPr lang="en-US" sz="2400" i="1" dirty="0" smtClean="0"/>
              <a:t>x</a:t>
            </a:r>
            <a:r>
              <a:rPr lang="en-US" sz="2400" dirty="0" smtClean="0"/>
              <a:t> component of the force of gravity is what causes the block to accelerate</a:t>
            </a:r>
            <a:br>
              <a:rPr lang="en-US" sz="2400" dirty="0" smtClean="0"/>
            </a:br>
            <a:r>
              <a:rPr lang="en-US" sz="2400" dirty="0" smtClean="0"/>
              <a:t/>
            </a:r>
            <a:br>
              <a:rPr lang="en-US" sz="2400" dirty="0" smtClean="0"/>
            </a:br>
            <a:endParaRPr lang="en-US" sz="2400" dirty="0" smtClean="0"/>
          </a:p>
          <a:p>
            <a:r>
              <a:rPr lang="en-US" sz="2400" dirty="0" smtClean="0"/>
              <a:t>The magnitude of the resulting acceleration is</a:t>
            </a:r>
          </a:p>
        </p:txBody>
      </p:sp>
      <p:pic>
        <p:nvPicPr>
          <p:cNvPr id="9" name="Picture 8" descr="10_34_Figure.jpg"/>
          <p:cNvPicPr>
            <a:picLocks noChangeAspect="1"/>
          </p:cNvPicPr>
          <p:nvPr/>
        </p:nvPicPr>
        <p:blipFill rotWithShape="1">
          <a:blip r:embed="rId3">
            <a:extLst>
              <a:ext uri="{28A0092B-C50C-407E-A947-70E740481C1C}">
                <a14:useLocalDpi xmlns:a14="http://schemas.microsoft.com/office/drawing/2010/main" val="0"/>
              </a:ext>
            </a:extLst>
          </a:blip>
          <a:srcRect b="2709"/>
          <a:stretch/>
        </p:blipFill>
        <p:spPr>
          <a:xfrm>
            <a:off x="5941046" y="1310202"/>
            <a:ext cx="2925938" cy="5161974"/>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54646319"/>
              </p:ext>
            </p:extLst>
          </p:nvPr>
        </p:nvGraphicFramePr>
        <p:xfrm>
          <a:off x="1138238" y="3228975"/>
          <a:ext cx="3263900" cy="457200"/>
        </p:xfrm>
        <a:graphic>
          <a:graphicData uri="http://schemas.openxmlformats.org/presentationml/2006/ole">
            <mc:AlternateContent xmlns:mc="http://schemas.openxmlformats.org/markup-compatibility/2006">
              <mc:Choice xmlns:v="urn:schemas-microsoft-com:vml" Requires="v">
                <p:oleObj spid="_x0000_s79810" name="Equation" r:id="rId4" imgW="3263900" imgH="457200" progId="Equation.DSMT4">
                  <p:embed/>
                </p:oleObj>
              </mc:Choice>
              <mc:Fallback>
                <p:oleObj name="Equation" r:id="rId4" imgW="3263900" imgH="457200" progId="Equation.DSMT4">
                  <p:embed/>
                  <p:pic>
                    <p:nvPicPr>
                      <p:cNvPr id="0" name=""/>
                      <p:cNvPicPr/>
                      <p:nvPr/>
                    </p:nvPicPr>
                    <p:blipFill>
                      <a:blip r:embed="rId5"/>
                      <a:stretch>
                        <a:fillRect/>
                      </a:stretch>
                    </p:blipFill>
                    <p:spPr>
                      <a:xfrm>
                        <a:off x="1138238" y="3228975"/>
                        <a:ext cx="3263900" cy="4572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34507032"/>
              </p:ext>
            </p:extLst>
          </p:nvPr>
        </p:nvGraphicFramePr>
        <p:xfrm>
          <a:off x="811537" y="4772025"/>
          <a:ext cx="4902200" cy="800100"/>
        </p:xfrm>
        <a:graphic>
          <a:graphicData uri="http://schemas.openxmlformats.org/presentationml/2006/ole">
            <mc:AlternateContent xmlns:mc="http://schemas.openxmlformats.org/markup-compatibility/2006">
              <mc:Choice xmlns:v="urn:schemas-microsoft-com:vml" Requires="v">
                <p:oleObj spid="_x0000_s79811" name="Equation" r:id="rId6" imgW="4902200" imgH="800100" progId="Equation.DSMT4">
                  <p:embed/>
                </p:oleObj>
              </mc:Choice>
              <mc:Fallback>
                <p:oleObj name="Equation" r:id="rId6" imgW="4902200" imgH="800100" progId="Equation.DSMT4">
                  <p:embed/>
                  <p:pic>
                    <p:nvPicPr>
                      <p:cNvPr id="0" name=""/>
                      <p:cNvPicPr/>
                      <p:nvPr/>
                    </p:nvPicPr>
                    <p:blipFill>
                      <a:blip r:embed="rId7"/>
                      <a:stretch>
                        <a:fillRect/>
                      </a:stretch>
                    </p:blipFill>
                    <p:spPr>
                      <a:xfrm>
                        <a:off x="811537" y="4772025"/>
                        <a:ext cx="4902200" cy="800100"/>
                      </a:xfrm>
                      <a:prstGeom prst="rect">
                        <a:avLst/>
                      </a:prstGeom>
                    </p:spPr>
                  </p:pic>
                </p:oleObj>
              </mc:Fallback>
            </mc:AlternateContent>
          </a:graphicData>
        </a:graphic>
      </p:graphicFrame>
    </p:spTree>
    <p:extLst>
      <p:ext uri="{BB962C8B-B14F-4D97-AF65-F5344CB8AC3E}">
        <p14:creationId xmlns:p14="http://schemas.microsoft.com/office/powerpoint/2010/main" val="858875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_35_Figure.jpg"/>
          <p:cNvPicPr>
            <a:picLocks noChangeAspect="1"/>
          </p:cNvPicPr>
          <p:nvPr/>
        </p:nvPicPr>
        <p:blipFill rotWithShape="1">
          <a:blip r:embed="rId3">
            <a:extLst>
              <a:ext uri="{28A0092B-C50C-407E-A947-70E740481C1C}">
                <a14:useLocalDpi xmlns:a14="http://schemas.microsoft.com/office/drawing/2010/main" val="0"/>
              </a:ext>
            </a:extLst>
          </a:blip>
          <a:srcRect b="5830"/>
          <a:stretch/>
        </p:blipFill>
        <p:spPr>
          <a:xfrm>
            <a:off x="769724" y="3991100"/>
            <a:ext cx="7604552" cy="2593470"/>
          </a:xfrm>
          <a:prstGeom prst="rect">
            <a:avLst/>
          </a:prstGeom>
        </p:spPr>
      </p:pic>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
        <p:nvSpPr>
          <p:cNvPr id="7" name="Content Placeholder 6"/>
          <p:cNvSpPr>
            <a:spLocks noGrp="1"/>
          </p:cNvSpPr>
          <p:nvPr>
            <p:ph idx="1"/>
          </p:nvPr>
        </p:nvSpPr>
        <p:spPr>
          <a:xfrm>
            <a:off x="365123" y="1170432"/>
            <a:ext cx="8543643" cy="5422392"/>
          </a:xfrm>
        </p:spPr>
        <p:txBody>
          <a:bodyPr/>
          <a:lstStyle/>
          <a:p>
            <a:r>
              <a:rPr lang="en-US" sz="2200" dirty="0"/>
              <a:t>As illustrated in the figure, the block begins at rest </a:t>
            </a:r>
            <a:r>
              <a:rPr lang="en-US" sz="2200" dirty="0" smtClean="0"/>
              <a:t>(</a:t>
            </a:r>
            <a:r>
              <a:rPr lang="en-US" sz="2200" i="1" dirty="0" smtClean="0"/>
              <a:t>υ</a:t>
            </a:r>
            <a:r>
              <a:rPr lang="en-US" sz="2200" i="1" baseline="-25000" dirty="0" smtClean="0"/>
              <a:t>x</a:t>
            </a:r>
            <a:r>
              <a:rPr lang="en-US" sz="2200" baseline="-25000" dirty="0"/>
              <a:t>,i</a:t>
            </a:r>
            <a:r>
              <a:rPr lang="en-US" sz="2200" dirty="0"/>
              <a:t> = 0) at position </a:t>
            </a:r>
            <a:r>
              <a:rPr lang="en-US" sz="2200" i="1" dirty="0" smtClean="0"/>
              <a:t>x</a:t>
            </a:r>
            <a:r>
              <a:rPr lang="en-US" sz="2200" baseline="-25000" dirty="0" smtClean="0"/>
              <a:t>i</a:t>
            </a:r>
            <a:r>
              <a:rPr lang="en-US" sz="2200" dirty="0" smtClean="0"/>
              <a:t> </a:t>
            </a:r>
            <a:r>
              <a:rPr lang="en-US" sz="2200" dirty="0"/>
              <a:t>= 0 and drops a height </a:t>
            </a:r>
            <a:r>
              <a:rPr lang="en-US" sz="2200" i="1" dirty="0"/>
              <a:t>h</a:t>
            </a:r>
            <a:r>
              <a:rPr lang="en-US" sz="2200" dirty="0" smtClean="0"/>
              <a:t>. </a:t>
            </a:r>
            <a:endParaRPr lang="en-US" sz="2200" dirty="0"/>
          </a:p>
          <a:p>
            <a:r>
              <a:rPr lang="en-US" sz="2200" dirty="0"/>
              <a:t>The displacement along the incline </a:t>
            </a:r>
            <a:r>
              <a:rPr lang="en-US" sz="2200" dirty="0" smtClean="0"/>
              <a:t>is Δ</a:t>
            </a:r>
            <a:r>
              <a:rPr lang="en-US" sz="2200" i="1" dirty="0" smtClean="0"/>
              <a:t>x</a:t>
            </a:r>
            <a:r>
              <a:rPr lang="en-US" sz="2200" dirty="0" smtClean="0"/>
              <a:t> </a:t>
            </a:r>
            <a:r>
              <a:rPr lang="en-US" sz="2200" dirty="0"/>
              <a:t>= +</a:t>
            </a:r>
            <a:r>
              <a:rPr lang="en-US" sz="2200" i="1" dirty="0"/>
              <a:t>h</a:t>
            </a:r>
            <a:r>
              <a:rPr lang="en-US" sz="2200" dirty="0"/>
              <a:t>/</a:t>
            </a:r>
            <a:r>
              <a:rPr lang="en-US" sz="2200" dirty="0" smtClean="0"/>
              <a:t>sin</a:t>
            </a:r>
            <a:r>
              <a:rPr lang="en-US" sz="2200" i="1" dirty="0"/>
              <a:t>θ</a:t>
            </a:r>
            <a:r>
              <a:rPr lang="en-US" sz="2200" dirty="0" smtClean="0"/>
              <a:t>.</a:t>
            </a:r>
          </a:p>
          <a:p>
            <a:r>
              <a:rPr lang="en-US" sz="2200" dirty="0" smtClean="0"/>
              <a:t>The </a:t>
            </a:r>
            <a:r>
              <a:rPr lang="en-US" sz="2200" dirty="0"/>
              <a:t>time the block takes to cover this distance is obtained from Equation </a:t>
            </a:r>
            <a:r>
              <a:rPr lang="en-US" sz="2200" dirty="0" smtClean="0"/>
              <a:t>3.7:</a:t>
            </a:r>
            <a:br>
              <a:rPr lang="en-US" sz="2200" dirty="0" smtClean="0"/>
            </a:br>
            <a:r>
              <a:rPr lang="en-US" sz="2200" dirty="0" smtClean="0"/>
              <a:t/>
            </a:r>
            <a:br>
              <a:rPr lang="en-US" sz="2200" dirty="0" smtClean="0"/>
            </a:br>
            <a:r>
              <a:rPr lang="en-US" sz="2200" dirty="0" smtClean="0"/>
              <a:t>from </a:t>
            </a:r>
            <a:r>
              <a:rPr lang="en-US" sz="2200" dirty="0"/>
              <a:t>which we </a:t>
            </a:r>
            <a:r>
              <a:rPr lang="en-US" sz="2200" dirty="0" smtClean="0"/>
              <a:t>obtain</a:t>
            </a:r>
            <a:endParaRPr lang="en-US" sz="2200" dirty="0"/>
          </a:p>
        </p:txBody>
      </p:sp>
      <p:graphicFrame>
        <p:nvGraphicFramePr>
          <p:cNvPr id="12" name="Object 11"/>
          <p:cNvGraphicFramePr>
            <a:graphicFrameLocks noChangeAspect="1"/>
          </p:cNvGraphicFramePr>
          <p:nvPr>
            <p:extLst>
              <p:ext uri="{D42A27DB-BD31-4B8C-83A1-F6EECF244321}">
                <p14:modId xmlns:p14="http://schemas.microsoft.com/office/powerpoint/2010/main" val="2787633008"/>
              </p:ext>
            </p:extLst>
          </p:nvPr>
        </p:nvGraphicFramePr>
        <p:xfrm>
          <a:off x="2366771" y="2665413"/>
          <a:ext cx="4559300" cy="457200"/>
        </p:xfrm>
        <a:graphic>
          <a:graphicData uri="http://schemas.openxmlformats.org/presentationml/2006/ole">
            <mc:AlternateContent xmlns:mc="http://schemas.openxmlformats.org/markup-compatibility/2006">
              <mc:Choice xmlns:v="urn:schemas-microsoft-com:vml" Requires="v">
                <p:oleObj spid="_x0000_s80831" name="Equation" r:id="rId4" imgW="4559300" imgH="457200" progId="Equation.DSMT4">
                  <p:embed/>
                </p:oleObj>
              </mc:Choice>
              <mc:Fallback>
                <p:oleObj name="Equation" r:id="rId4" imgW="4559300" imgH="457200" progId="Equation.DSMT4">
                  <p:embed/>
                  <p:pic>
                    <p:nvPicPr>
                      <p:cNvPr id="0" name=""/>
                      <p:cNvPicPr/>
                      <p:nvPr/>
                    </p:nvPicPr>
                    <p:blipFill>
                      <a:blip r:embed="rId5"/>
                      <a:stretch>
                        <a:fillRect/>
                      </a:stretch>
                    </p:blipFill>
                    <p:spPr>
                      <a:xfrm>
                        <a:off x="2366771" y="2665413"/>
                        <a:ext cx="4559300"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73603542"/>
              </p:ext>
            </p:extLst>
          </p:nvPr>
        </p:nvGraphicFramePr>
        <p:xfrm>
          <a:off x="3322542" y="3173413"/>
          <a:ext cx="1752600" cy="762000"/>
        </p:xfrm>
        <a:graphic>
          <a:graphicData uri="http://schemas.openxmlformats.org/presentationml/2006/ole">
            <mc:AlternateContent xmlns:mc="http://schemas.openxmlformats.org/markup-compatibility/2006">
              <mc:Choice xmlns:v="urn:schemas-microsoft-com:vml" Requires="v">
                <p:oleObj spid="_x0000_s80832" name="Equation" r:id="rId6" imgW="1752600" imgH="762000" progId="Equation.DSMT4">
                  <p:embed/>
                </p:oleObj>
              </mc:Choice>
              <mc:Fallback>
                <p:oleObj name="Equation" r:id="rId6" imgW="1752600" imgH="762000" progId="Equation.DSMT4">
                  <p:embed/>
                  <p:pic>
                    <p:nvPicPr>
                      <p:cNvPr id="0" name=""/>
                      <p:cNvPicPr/>
                      <p:nvPr/>
                    </p:nvPicPr>
                    <p:blipFill>
                      <a:blip r:embed="rId7"/>
                      <a:stretch>
                        <a:fillRect/>
                      </a:stretch>
                    </p:blipFill>
                    <p:spPr>
                      <a:xfrm>
                        <a:off x="3322542" y="3173413"/>
                        <a:ext cx="1752600" cy="762000"/>
                      </a:xfrm>
                      <a:prstGeom prst="rect">
                        <a:avLst/>
                      </a:prstGeom>
                    </p:spPr>
                  </p:pic>
                </p:oleObj>
              </mc:Fallback>
            </mc:AlternateContent>
          </a:graphicData>
        </a:graphic>
      </p:graphicFrame>
    </p:spTree>
    <p:extLst>
      <p:ext uri="{BB962C8B-B14F-4D97-AF65-F5344CB8AC3E}">
        <p14:creationId xmlns:p14="http://schemas.microsoft.com/office/powerpoint/2010/main" val="37323988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_35_Figure.jpg"/>
          <p:cNvPicPr>
            <a:picLocks noChangeAspect="1"/>
          </p:cNvPicPr>
          <p:nvPr/>
        </p:nvPicPr>
        <p:blipFill rotWithShape="1">
          <a:blip r:embed="rId3">
            <a:extLst>
              <a:ext uri="{28A0092B-C50C-407E-A947-70E740481C1C}">
                <a14:useLocalDpi xmlns:a14="http://schemas.microsoft.com/office/drawing/2010/main" val="0"/>
              </a:ext>
            </a:extLst>
          </a:blip>
          <a:srcRect b="5830"/>
          <a:stretch/>
        </p:blipFill>
        <p:spPr>
          <a:xfrm>
            <a:off x="1711158" y="4979153"/>
            <a:ext cx="5509142" cy="1878847"/>
          </a:xfrm>
          <a:prstGeom prst="rect">
            <a:avLst/>
          </a:prstGeom>
        </p:spPr>
      </p:pic>
      <p:sp>
        <p:nvSpPr>
          <p:cNvPr id="7" name="Content Placeholder 6"/>
          <p:cNvSpPr>
            <a:spLocks noGrp="1"/>
          </p:cNvSpPr>
          <p:nvPr>
            <p:ph idx="1"/>
          </p:nvPr>
        </p:nvSpPr>
        <p:spPr>
          <a:xfrm>
            <a:off x="-427776" y="1143696"/>
            <a:ext cx="9451473" cy="5422392"/>
          </a:xfrm>
        </p:spPr>
        <p:txBody>
          <a:bodyPr/>
          <a:lstStyle/>
          <a:p>
            <a:r>
              <a:rPr lang="en-US" sz="2200" dirty="0"/>
              <a:t>Using Equation 3.4 and Equation 10.25, the blocks final kinetic energy is </a:t>
            </a:r>
            <a:r>
              <a:rPr lang="en-US" sz="2200" dirty="0" smtClean="0"/>
              <a:t>then</a:t>
            </a:r>
            <a:br>
              <a:rPr lang="en-US" sz="2200" dirty="0" smtClean="0"/>
            </a:br>
            <a:r>
              <a:rPr lang="en-US" sz="2200" dirty="0" smtClean="0"/>
              <a:t/>
            </a:r>
            <a:br>
              <a:rPr lang="en-US" sz="2200" dirty="0" smtClean="0"/>
            </a:br>
            <a:endParaRPr lang="en-US" sz="2200" dirty="0"/>
          </a:p>
          <a:p>
            <a:r>
              <a:rPr lang="en-US" sz="2200" dirty="0" smtClean="0"/>
              <a:t>Substituting </a:t>
            </a:r>
            <a:r>
              <a:rPr lang="en-US" sz="2200" dirty="0"/>
              <a:t>Equation 10.28 into </a:t>
            </a:r>
            <a:r>
              <a:rPr lang="en-US" sz="2200" dirty="0" smtClean="0"/>
              <a:t>Equation 10.29</a:t>
            </a:r>
            <a:r>
              <a:rPr lang="en-US" sz="2200" dirty="0"/>
              <a:t>, we </a:t>
            </a:r>
            <a:r>
              <a:rPr lang="en-US" sz="2200" dirty="0" smtClean="0"/>
              <a:t>obtain</a:t>
            </a:r>
            <a:br>
              <a:rPr lang="en-US" sz="2200" dirty="0" smtClean="0"/>
            </a:br>
            <a:r>
              <a:rPr lang="en-US" sz="2200" dirty="0" smtClean="0"/>
              <a:t/>
            </a:r>
            <a:br>
              <a:rPr lang="en-US" sz="2200" dirty="0" smtClean="0"/>
            </a:br>
            <a:endParaRPr lang="en-US" sz="2200" dirty="0"/>
          </a:p>
          <a:p>
            <a:r>
              <a:rPr lang="en-US" sz="2200" dirty="0" smtClean="0"/>
              <a:t>Because </a:t>
            </a:r>
            <a:r>
              <a:rPr lang="en-US" sz="2200" dirty="0"/>
              <a:t>the blocks initial kinetic energy is zero, we </a:t>
            </a:r>
            <a:r>
              <a:rPr lang="en-US" sz="2200" dirty="0" smtClean="0"/>
              <a:t>get</a:t>
            </a:r>
            <a:br>
              <a:rPr lang="en-US" sz="2200" dirty="0" smtClean="0"/>
            </a:br>
            <a:endParaRPr lang="en-US" sz="2200" dirty="0"/>
          </a:p>
          <a:p>
            <a:r>
              <a:rPr lang="en-US" sz="2200" dirty="0" smtClean="0"/>
              <a:t>We </a:t>
            </a:r>
            <a:r>
              <a:rPr lang="en-US" sz="2200" dirty="0"/>
              <a:t>can get the same result by using the work equation</a:t>
            </a:r>
            <a:r>
              <a:rPr lang="en-US" sz="2200" dirty="0" smtClean="0"/>
              <a:t>:</a:t>
            </a:r>
            <a:endParaRPr lang="en-US" sz="2200"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4213176854"/>
              </p:ext>
            </p:extLst>
          </p:nvPr>
        </p:nvGraphicFramePr>
        <p:xfrm>
          <a:off x="751983" y="1676400"/>
          <a:ext cx="5207000" cy="457200"/>
        </p:xfrm>
        <a:graphic>
          <a:graphicData uri="http://schemas.openxmlformats.org/presentationml/2006/ole">
            <mc:AlternateContent xmlns:mc="http://schemas.openxmlformats.org/markup-compatibility/2006">
              <mc:Choice xmlns:v="urn:schemas-microsoft-com:vml" Requires="v">
                <p:oleObj spid="_x0000_s671014" name="Equation" r:id="rId4" imgW="5207000" imgH="457200" progId="Equation.DSMT4">
                  <p:embed/>
                </p:oleObj>
              </mc:Choice>
              <mc:Fallback>
                <p:oleObj name="Equation" r:id="rId4" imgW="5207000" imgH="457200" progId="Equation.DSMT4">
                  <p:embed/>
                  <p:pic>
                    <p:nvPicPr>
                      <p:cNvPr id="0" name=""/>
                      <p:cNvPicPr/>
                      <p:nvPr/>
                    </p:nvPicPr>
                    <p:blipFill>
                      <a:blip r:embed="rId5"/>
                      <a:stretch>
                        <a:fillRect/>
                      </a:stretch>
                    </p:blipFill>
                    <p:spPr>
                      <a:xfrm>
                        <a:off x="751983" y="1676400"/>
                        <a:ext cx="520700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97729241"/>
              </p:ext>
            </p:extLst>
          </p:nvPr>
        </p:nvGraphicFramePr>
        <p:xfrm>
          <a:off x="5965693" y="1677821"/>
          <a:ext cx="2070100" cy="419100"/>
        </p:xfrm>
        <a:graphic>
          <a:graphicData uri="http://schemas.openxmlformats.org/presentationml/2006/ole">
            <mc:AlternateContent xmlns:mc="http://schemas.openxmlformats.org/markup-compatibility/2006">
              <mc:Choice xmlns:v="urn:schemas-microsoft-com:vml" Requires="v">
                <p:oleObj spid="_x0000_s671015" name="Equation" r:id="rId6" imgW="2070100" imgH="419100" progId="Equation.DSMT4">
                  <p:embed/>
                </p:oleObj>
              </mc:Choice>
              <mc:Fallback>
                <p:oleObj name="Equation" r:id="rId6" imgW="2070100" imgH="419100" progId="Equation.DSMT4">
                  <p:embed/>
                  <p:pic>
                    <p:nvPicPr>
                      <p:cNvPr id="0" name=""/>
                      <p:cNvPicPr/>
                      <p:nvPr/>
                    </p:nvPicPr>
                    <p:blipFill>
                      <a:blip r:embed="rId7"/>
                      <a:stretch>
                        <a:fillRect/>
                      </a:stretch>
                    </p:blipFill>
                    <p:spPr>
                      <a:xfrm>
                        <a:off x="5965693" y="1677821"/>
                        <a:ext cx="2070100" cy="419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2381075"/>
              </p:ext>
            </p:extLst>
          </p:nvPr>
        </p:nvGraphicFramePr>
        <p:xfrm>
          <a:off x="735263" y="2610339"/>
          <a:ext cx="4160252" cy="792429"/>
        </p:xfrm>
        <a:graphic>
          <a:graphicData uri="http://schemas.openxmlformats.org/presentationml/2006/ole">
            <mc:AlternateContent xmlns:mc="http://schemas.openxmlformats.org/markup-compatibility/2006">
              <mc:Choice xmlns:v="urn:schemas-microsoft-com:vml" Requires="v">
                <p:oleObj spid="_x0000_s671016" name="Equation" r:id="rId8" imgW="4267200" imgH="812800" progId="Equation.DSMT4">
                  <p:embed/>
                </p:oleObj>
              </mc:Choice>
              <mc:Fallback>
                <p:oleObj name="Equation" r:id="rId8" imgW="4267200" imgH="812800" progId="Equation.DSMT4">
                  <p:embed/>
                  <p:pic>
                    <p:nvPicPr>
                      <p:cNvPr id="0" name=""/>
                      <p:cNvPicPr/>
                      <p:nvPr/>
                    </p:nvPicPr>
                    <p:blipFill>
                      <a:blip r:embed="rId9"/>
                      <a:stretch>
                        <a:fillRect/>
                      </a:stretch>
                    </p:blipFill>
                    <p:spPr>
                      <a:xfrm>
                        <a:off x="735263" y="2610339"/>
                        <a:ext cx="4160252" cy="792429"/>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63665287"/>
              </p:ext>
            </p:extLst>
          </p:nvPr>
        </p:nvGraphicFramePr>
        <p:xfrm>
          <a:off x="1088188" y="3707777"/>
          <a:ext cx="4267200" cy="457200"/>
        </p:xfrm>
        <a:graphic>
          <a:graphicData uri="http://schemas.openxmlformats.org/presentationml/2006/ole">
            <mc:AlternateContent xmlns:mc="http://schemas.openxmlformats.org/markup-compatibility/2006">
              <mc:Choice xmlns:v="urn:schemas-microsoft-com:vml" Requires="v">
                <p:oleObj spid="_x0000_s671017" name="Equation" r:id="rId10" imgW="4267200" imgH="457200" progId="Equation.DSMT4">
                  <p:embed/>
                </p:oleObj>
              </mc:Choice>
              <mc:Fallback>
                <p:oleObj name="Equation" r:id="rId10" imgW="4267200" imgH="457200" progId="Equation.DSMT4">
                  <p:embed/>
                  <p:pic>
                    <p:nvPicPr>
                      <p:cNvPr id="0" name=""/>
                      <p:cNvPicPr/>
                      <p:nvPr/>
                    </p:nvPicPr>
                    <p:blipFill>
                      <a:blip r:embed="rId11"/>
                      <a:stretch>
                        <a:fillRect/>
                      </a:stretch>
                    </p:blipFill>
                    <p:spPr>
                      <a:xfrm>
                        <a:off x="1088188" y="3707777"/>
                        <a:ext cx="4267200" cy="457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11761032"/>
              </p:ext>
            </p:extLst>
          </p:nvPr>
        </p:nvGraphicFramePr>
        <p:xfrm>
          <a:off x="1092535" y="4316989"/>
          <a:ext cx="4268202" cy="740284"/>
        </p:xfrm>
        <a:graphic>
          <a:graphicData uri="http://schemas.openxmlformats.org/presentationml/2006/ole">
            <mc:AlternateContent xmlns:mc="http://schemas.openxmlformats.org/markup-compatibility/2006">
              <mc:Choice xmlns:v="urn:schemas-microsoft-com:vml" Requires="v">
                <p:oleObj spid="_x0000_s671018" name="Equation" r:id="rId12" imgW="4686300" imgH="812800" progId="Equation.DSMT4">
                  <p:embed/>
                </p:oleObj>
              </mc:Choice>
              <mc:Fallback>
                <p:oleObj name="Equation" r:id="rId12" imgW="4686300" imgH="812800" progId="Equation.DSMT4">
                  <p:embed/>
                  <p:pic>
                    <p:nvPicPr>
                      <p:cNvPr id="0" name=""/>
                      <p:cNvPicPr/>
                      <p:nvPr/>
                    </p:nvPicPr>
                    <p:blipFill>
                      <a:blip r:embed="rId13"/>
                      <a:stretch>
                        <a:fillRect/>
                      </a:stretch>
                    </p:blipFill>
                    <p:spPr>
                      <a:xfrm>
                        <a:off x="1092535" y="4316989"/>
                        <a:ext cx="4268202" cy="740284"/>
                      </a:xfrm>
                      <a:prstGeom prst="rect">
                        <a:avLst/>
                      </a:prstGeom>
                    </p:spPr>
                  </p:pic>
                </p:oleObj>
              </mc:Fallback>
            </mc:AlternateContent>
          </a:graphicData>
        </a:graphic>
      </p:graphicFrame>
    </p:spTree>
    <p:extLst>
      <p:ext uri="{BB962C8B-B14F-4D97-AF65-F5344CB8AC3E}">
        <p14:creationId xmlns:p14="http://schemas.microsoft.com/office/powerpoint/2010/main" val="3011873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If the angle between    and    is </a:t>
            </a:r>
            <a:r>
              <a:rPr lang="en-US" sz="2400" i="1" dirty="0" err="1" smtClean="0"/>
              <a:t>ϕ</a:t>
            </a:r>
            <a:r>
              <a:rPr lang="en-US" sz="2400" dirty="0" smtClean="0"/>
              <a:t>, the </a:t>
            </a:r>
            <a:r>
              <a:rPr lang="en-US" sz="2400" b="1" dirty="0" smtClean="0"/>
              <a:t>scalar product </a:t>
            </a:r>
            <a:r>
              <a:rPr lang="en-US" sz="2400" dirty="0" smtClean="0"/>
              <a:t>of the two vectors is</a:t>
            </a:r>
            <a:br>
              <a:rPr lang="en-US" sz="2400" dirty="0" smtClean="0"/>
            </a:br>
            <a:endParaRPr lang="en-US" sz="2400" dirty="0" smtClean="0"/>
          </a:p>
          <a:p>
            <a:r>
              <a:rPr lang="en-US" sz="2400" dirty="0" smtClean="0"/>
              <a:t>The scalar product is commutative:</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pic>
        <p:nvPicPr>
          <p:cNvPr id="8" name="Picture 7" descr="10_36_Figure.jpg"/>
          <p:cNvPicPr>
            <a:picLocks noChangeAspect="1"/>
          </p:cNvPicPr>
          <p:nvPr/>
        </p:nvPicPr>
        <p:blipFill rotWithShape="1">
          <a:blip r:embed="rId3">
            <a:extLst>
              <a:ext uri="{28A0092B-C50C-407E-A947-70E740481C1C}">
                <a14:useLocalDpi xmlns:a14="http://schemas.microsoft.com/office/drawing/2010/main" val="0"/>
              </a:ext>
            </a:extLst>
          </a:blip>
          <a:srcRect b="2709"/>
          <a:stretch/>
        </p:blipFill>
        <p:spPr>
          <a:xfrm>
            <a:off x="2339752" y="3284984"/>
            <a:ext cx="4546090" cy="3538355"/>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338659655"/>
              </p:ext>
            </p:extLst>
          </p:nvPr>
        </p:nvGraphicFramePr>
        <p:xfrm>
          <a:off x="3606800" y="1928619"/>
          <a:ext cx="1930400" cy="393700"/>
        </p:xfrm>
        <a:graphic>
          <a:graphicData uri="http://schemas.openxmlformats.org/presentationml/2006/ole">
            <mc:AlternateContent xmlns:mc="http://schemas.openxmlformats.org/markup-compatibility/2006">
              <mc:Choice xmlns:v="urn:schemas-microsoft-com:vml" Requires="v">
                <p:oleObj spid="_x0000_s462660" name="Equation" r:id="rId4" imgW="1930400" imgH="393700" progId="Equation.DSMT4">
                  <p:embed/>
                </p:oleObj>
              </mc:Choice>
              <mc:Fallback>
                <p:oleObj name="Equation" r:id="rId4" imgW="1930400" imgH="393700" progId="Equation.DSMT4">
                  <p:embed/>
                  <p:pic>
                    <p:nvPicPr>
                      <p:cNvPr id="0" name=""/>
                      <p:cNvPicPr/>
                      <p:nvPr/>
                    </p:nvPicPr>
                    <p:blipFill>
                      <a:blip r:embed="rId5"/>
                      <a:stretch>
                        <a:fillRect/>
                      </a:stretch>
                    </p:blipFill>
                    <p:spPr>
                      <a:xfrm>
                        <a:off x="3606800" y="1928619"/>
                        <a:ext cx="1930400" cy="3937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32053802"/>
              </p:ext>
            </p:extLst>
          </p:nvPr>
        </p:nvGraphicFramePr>
        <p:xfrm>
          <a:off x="2527300" y="2860653"/>
          <a:ext cx="4089400" cy="393700"/>
        </p:xfrm>
        <a:graphic>
          <a:graphicData uri="http://schemas.openxmlformats.org/presentationml/2006/ole">
            <mc:AlternateContent xmlns:mc="http://schemas.openxmlformats.org/markup-compatibility/2006">
              <mc:Choice xmlns:v="urn:schemas-microsoft-com:vml" Requires="v">
                <p:oleObj spid="_x0000_s462661" name="Equation" r:id="rId6" imgW="4089400" imgH="393700" progId="Equation.DSMT4">
                  <p:embed/>
                </p:oleObj>
              </mc:Choice>
              <mc:Fallback>
                <p:oleObj name="Equation" r:id="rId6" imgW="4089400" imgH="393700" progId="Equation.DSMT4">
                  <p:embed/>
                  <p:pic>
                    <p:nvPicPr>
                      <p:cNvPr id="0" name=""/>
                      <p:cNvPicPr/>
                      <p:nvPr/>
                    </p:nvPicPr>
                    <p:blipFill>
                      <a:blip r:embed="rId7"/>
                      <a:stretch>
                        <a:fillRect/>
                      </a:stretch>
                    </p:blipFill>
                    <p:spPr>
                      <a:xfrm>
                        <a:off x="2527300" y="2860653"/>
                        <a:ext cx="4089400" cy="3937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41487658"/>
              </p:ext>
            </p:extLst>
          </p:nvPr>
        </p:nvGraphicFramePr>
        <p:xfrm>
          <a:off x="3299634" y="1217613"/>
          <a:ext cx="241300" cy="330200"/>
        </p:xfrm>
        <a:graphic>
          <a:graphicData uri="http://schemas.openxmlformats.org/presentationml/2006/ole">
            <mc:AlternateContent xmlns:mc="http://schemas.openxmlformats.org/markup-compatibility/2006">
              <mc:Choice xmlns:v="urn:schemas-microsoft-com:vml" Requires="v">
                <p:oleObj spid="_x0000_s462662" name="Equation" r:id="rId8" imgW="241300" imgH="330200" progId="Equation.DSMT4">
                  <p:embed/>
                </p:oleObj>
              </mc:Choice>
              <mc:Fallback>
                <p:oleObj name="Equation" r:id="rId8" imgW="241300" imgH="330200" progId="Equation.DSMT4">
                  <p:embed/>
                  <p:pic>
                    <p:nvPicPr>
                      <p:cNvPr id="0" name=""/>
                      <p:cNvPicPr/>
                      <p:nvPr/>
                    </p:nvPicPr>
                    <p:blipFill>
                      <a:blip r:embed="rId9"/>
                      <a:stretch>
                        <a:fillRect/>
                      </a:stretch>
                    </p:blipFill>
                    <p:spPr>
                      <a:xfrm>
                        <a:off x="3299634" y="1217613"/>
                        <a:ext cx="241300" cy="3302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17186371"/>
              </p:ext>
            </p:extLst>
          </p:nvPr>
        </p:nvGraphicFramePr>
        <p:xfrm>
          <a:off x="4046442" y="1230507"/>
          <a:ext cx="241300" cy="330200"/>
        </p:xfrm>
        <a:graphic>
          <a:graphicData uri="http://schemas.openxmlformats.org/presentationml/2006/ole">
            <mc:AlternateContent xmlns:mc="http://schemas.openxmlformats.org/markup-compatibility/2006">
              <mc:Choice xmlns:v="urn:schemas-microsoft-com:vml" Requires="v">
                <p:oleObj spid="_x0000_s462663" name="Equation" r:id="rId10" imgW="241300" imgH="330200" progId="Equation.DSMT4">
                  <p:embed/>
                </p:oleObj>
              </mc:Choice>
              <mc:Fallback>
                <p:oleObj name="Equation" r:id="rId10" imgW="241300" imgH="330200" progId="Equation.DSMT4">
                  <p:embed/>
                  <p:pic>
                    <p:nvPicPr>
                      <p:cNvPr id="0" name=""/>
                      <p:cNvPicPr/>
                      <p:nvPr/>
                    </p:nvPicPr>
                    <p:blipFill>
                      <a:blip r:embed="rId11"/>
                      <a:stretch>
                        <a:fillRect/>
                      </a:stretch>
                    </p:blipFill>
                    <p:spPr>
                      <a:xfrm>
                        <a:off x="4046442" y="1230507"/>
                        <a:ext cx="241300" cy="330200"/>
                      </a:xfrm>
                      <a:prstGeom prst="rect">
                        <a:avLst/>
                      </a:prstGeom>
                    </p:spPr>
                  </p:pic>
                </p:oleObj>
              </mc:Fallback>
            </mc:AlternateContent>
          </a:graphicData>
        </a:graphic>
      </p:graphicFrame>
    </p:spTree>
    <p:extLst>
      <p:ext uri="{BB962C8B-B14F-4D97-AF65-F5344CB8AC3E}">
        <p14:creationId xmlns:p14="http://schemas.microsoft.com/office/powerpoint/2010/main" val="22488736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Under what circumstances could the scalar product of two vectors be zero</a:t>
            </a:r>
            <a:r>
              <a:rPr lang="en-US" dirty="0" smtClean="0"/>
              <a:t>?</a:t>
            </a:r>
          </a:p>
          <a:p>
            <a:endParaRPr lang="en-US" dirty="0"/>
          </a:p>
          <a:p>
            <a:pPr marL="742950" indent="-514350">
              <a:buFont typeface="+mj-lt"/>
              <a:buAutoNum type="arabicPeriod"/>
            </a:pPr>
            <a:r>
              <a:rPr lang="en-US" dirty="0"/>
              <a:t>When the vectors are parallel to each other</a:t>
            </a:r>
          </a:p>
          <a:p>
            <a:pPr marL="742950" indent="-514350">
              <a:buFont typeface="+mj-lt"/>
              <a:buAutoNum type="arabicPeriod"/>
            </a:pPr>
            <a:r>
              <a:rPr lang="en-US" dirty="0"/>
              <a:t>When the vectors are perpendicular to each other</a:t>
            </a:r>
          </a:p>
          <a:p>
            <a:pPr marL="742950" indent="-514350">
              <a:buFont typeface="+mj-lt"/>
              <a:buAutoNum type="arabicPeriod"/>
            </a:pPr>
            <a:r>
              <a:rPr lang="en-US" dirty="0"/>
              <a:t>When the vectors make an acute angle with each other</a:t>
            </a:r>
          </a:p>
          <a:p>
            <a:pPr marL="742950" indent="-514350">
              <a:buFont typeface="+mj-lt"/>
              <a:buAutoNum type="arabicPeriod"/>
            </a:pPr>
            <a:r>
              <a:rPr lang="en-US" dirty="0"/>
              <a:t>None of the </a:t>
            </a:r>
            <a:r>
              <a:rPr lang="en-US" dirty="0" smtClean="0"/>
              <a:t>above</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10.9</a:t>
            </a:r>
          </a:p>
          <a:p>
            <a:r>
              <a:rPr lang="en-US" dirty="0"/>
              <a:t>Clicker Question 8</a:t>
            </a:r>
          </a:p>
        </p:txBody>
      </p:sp>
    </p:spTree>
    <p:extLst>
      <p:ext uri="{BB962C8B-B14F-4D97-AF65-F5344CB8AC3E}">
        <p14:creationId xmlns:p14="http://schemas.microsoft.com/office/powerpoint/2010/main" val="34248527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Under what circumstances could the scalar product of two vectors be zero</a:t>
            </a:r>
            <a:r>
              <a:rPr lang="en-US" dirty="0" smtClean="0"/>
              <a:t>?</a:t>
            </a:r>
          </a:p>
          <a:p>
            <a:endParaRPr lang="en-US" dirty="0"/>
          </a:p>
          <a:p>
            <a:pPr marL="742950" indent="-514350">
              <a:buFont typeface="+mj-lt"/>
              <a:buAutoNum type="arabicPeriod"/>
            </a:pPr>
            <a:r>
              <a:rPr lang="en-US" dirty="0"/>
              <a:t>When the vectors are parallel to each other</a:t>
            </a:r>
          </a:p>
          <a:p>
            <a:pPr marL="742950" indent="-514350">
              <a:buFont typeface="+mj-lt"/>
              <a:buAutoNum type="arabicPeriod"/>
            </a:pPr>
            <a:r>
              <a:rPr lang="en-US" dirty="0">
                <a:solidFill>
                  <a:srgbClr val="FF0000"/>
                </a:solidFill>
              </a:rPr>
              <a:t>When the vectors are perpendicular to each other</a:t>
            </a:r>
          </a:p>
          <a:p>
            <a:pPr marL="742950" indent="-514350">
              <a:buFont typeface="+mj-lt"/>
              <a:buAutoNum type="arabicPeriod"/>
            </a:pPr>
            <a:r>
              <a:rPr lang="en-US" dirty="0"/>
              <a:t>When the vectors make an acute angle with each other</a:t>
            </a:r>
          </a:p>
          <a:p>
            <a:pPr marL="742950" indent="-514350">
              <a:buFont typeface="+mj-lt"/>
              <a:buAutoNum type="arabicPeriod"/>
            </a:pPr>
            <a:r>
              <a:rPr lang="en-US" dirty="0"/>
              <a:t>None of the </a:t>
            </a:r>
            <a:r>
              <a:rPr lang="en-US" dirty="0" smtClean="0"/>
              <a:t>above</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10.9</a:t>
            </a:r>
          </a:p>
          <a:p>
            <a:r>
              <a:rPr lang="en-US" dirty="0"/>
              <a:t>Clicker Question 8</a:t>
            </a:r>
          </a:p>
        </p:txBody>
      </p:sp>
      <p:pic>
        <p:nvPicPr>
          <p:cNvPr id="6" name="Picture 5"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3033414"/>
            <a:ext cx="621751" cy="713184"/>
          </a:xfrm>
          <a:prstGeom prst="rect">
            <a:avLst/>
          </a:prstGeom>
        </p:spPr>
      </p:pic>
    </p:spTree>
    <p:extLst>
      <p:ext uri="{BB962C8B-B14F-4D97-AF65-F5344CB8AC3E}">
        <p14:creationId xmlns:p14="http://schemas.microsoft.com/office/powerpoint/2010/main" val="715550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_02_Figure.jpg"/>
          <p:cNvPicPr>
            <a:picLocks noChangeAspect="1"/>
          </p:cNvPicPr>
          <p:nvPr/>
        </p:nvPicPr>
        <p:blipFill rotWithShape="1">
          <a:blip r:embed="rId3">
            <a:extLst>
              <a:ext uri="{28A0092B-C50C-407E-A947-70E740481C1C}">
                <a14:useLocalDpi xmlns:a14="http://schemas.microsoft.com/office/drawing/2010/main" val="0"/>
              </a:ext>
            </a:extLst>
          </a:blip>
          <a:srcRect b="2771"/>
          <a:stretch/>
        </p:blipFill>
        <p:spPr>
          <a:xfrm>
            <a:off x="5090154" y="1174353"/>
            <a:ext cx="3590318" cy="2493793"/>
          </a:xfrm>
          <a:prstGeom prst="rect">
            <a:avLst/>
          </a:prstGeom>
        </p:spPr>
      </p:pic>
      <p:sp>
        <p:nvSpPr>
          <p:cNvPr id="2" name="Content Placeholder 1"/>
          <p:cNvSpPr>
            <a:spLocks noGrp="1"/>
          </p:cNvSpPr>
          <p:nvPr>
            <p:ph idx="1"/>
          </p:nvPr>
        </p:nvSpPr>
        <p:spPr>
          <a:xfrm>
            <a:off x="-134970" y="1163852"/>
            <a:ext cx="7681444" cy="5573832"/>
          </a:xfrm>
        </p:spPr>
        <p:txBody>
          <a:bodyPr/>
          <a:lstStyle/>
          <a:p>
            <a:r>
              <a:rPr lang="en-US" dirty="0"/>
              <a:t>A passenger in a speeding train </a:t>
            </a:r>
            <a:r>
              <a:rPr lang="en-US" dirty="0" smtClean="0"/>
              <a:t/>
            </a:r>
            <a:br>
              <a:rPr lang="en-US" dirty="0" smtClean="0"/>
            </a:br>
            <a:r>
              <a:rPr lang="en-US" dirty="0" smtClean="0"/>
              <a:t>drops </a:t>
            </a:r>
            <a:r>
              <a:rPr lang="en-US" dirty="0"/>
              <a:t>a peanut. </a:t>
            </a:r>
            <a:br>
              <a:rPr lang="en-US" dirty="0"/>
            </a:br>
            <a:endParaRPr lang="en-US" dirty="0" smtClean="0"/>
          </a:p>
          <a:p>
            <a:r>
              <a:rPr lang="en-US" dirty="0" smtClean="0"/>
              <a:t>Which </a:t>
            </a:r>
            <a:r>
              <a:rPr lang="en-US" dirty="0"/>
              <a:t>is greater</a:t>
            </a:r>
            <a:r>
              <a:rPr lang="en-US" dirty="0" smtClean="0"/>
              <a:t>?</a:t>
            </a:r>
          </a:p>
          <a:p>
            <a:endParaRPr lang="en-US" dirty="0"/>
          </a:p>
          <a:p>
            <a:pPr marL="742950" indent="-514350">
              <a:buFont typeface="+mj-lt"/>
              <a:buAutoNum type="arabicPeriod"/>
            </a:pPr>
            <a:r>
              <a:rPr lang="tr-TR" dirty="0"/>
              <a:t>The </a:t>
            </a:r>
            <a:r>
              <a:rPr lang="tr-TR" dirty="0" err="1"/>
              <a:t>magnitude</a:t>
            </a:r>
            <a:r>
              <a:rPr lang="tr-TR" dirty="0"/>
              <a:t> of the </a:t>
            </a:r>
            <a:r>
              <a:rPr lang="tr-TR" dirty="0" err="1"/>
              <a:t>acceleration</a:t>
            </a:r>
            <a:r>
              <a:rPr lang="tr-TR" dirty="0"/>
              <a:t> of the </a:t>
            </a:r>
            <a:r>
              <a:rPr lang="tr-TR" dirty="0" err="1"/>
              <a:t>peanut</a:t>
            </a:r>
            <a:r>
              <a:rPr lang="tr-TR" dirty="0"/>
              <a:t> as </a:t>
            </a:r>
            <a:r>
              <a:rPr lang="tr-TR" dirty="0" err="1"/>
              <a:t>measured</a:t>
            </a:r>
            <a:r>
              <a:rPr lang="tr-TR" dirty="0"/>
              <a:t> by the </a:t>
            </a:r>
            <a:r>
              <a:rPr lang="tr-TR" dirty="0" err="1"/>
              <a:t>passenger</a:t>
            </a:r>
            <a:r>
              <a:rPr lang="tr-TR" dirty="0"/>
              <a:t>.</a:t>
            </a:r>
          </a:p>
          <a:p>
            <a:pPr marL="742950" indent="-514350">
              <a:buFont typeface="+mj-lt"/>
              <a:buAutoNum type="arabicPeriod"/>
            </a:pPr>
            <a:r>
              <a:rPr lang="tr-TR" dirty="0"/>
              <a:t>The </a:t>
            </a:r>
            <a:r>
              <a:rPr lang="tr-TR" dirty="0" err="1"/>
              <a:t>magnitude</a:t>
            </a:r>
            <a:r>
              <a:rPr lang="tr-TR" dirty="0"/>
              <a:t> of the </a:t>
            </a:r>
            <a:r>
              <a:rPr lang="tr-TR" dirty="0" err="1"/>
              <a:t>acceleration</a:t>
            </a:r>
            <a:r>
              <a:rPr lang="tr-TR" dirty="0"/>
              <a:t> of the </a:t>
            </a:r>
            <a:r>
              <a:rPr lang="tr-TR" dirty="0" err="1"/>
              <a:t>peanut</a:t>
            </a:r>
            <a:r>
              <a:rPr lang="tr-TR" dirty="0"/>
              <a:t> as </a:t>
            </a:r>
            <a:r>
              <a:rPr lang="tr-TR" dirty="0" err="1"/>
              <a:t>measured</a:t>
            </a:r>
            <a:r>
              <a:rPr lang="tr-TR" dirty="0"/>
              <a:t> by a </a:t>
            </a:r>
            <a:r>
              <a:rPr lang="tr-TR" dirty="0" err="1"/>
              <a:t>person</a:t>
            </a:r>
            <a:r>
              <a:rPr lang="tr-TR" dirty="0"/>
              <a:t> </a:t>
            </a:r>
            <a:r>
              <a:rPr lang="tr-TR" dirty="0" err="1"/>
              <a:t>standing</a:t>
            </a:r>
            <a:r>
              <a:rPr lang="tr-TR" dirty="0"/>
              <a:t> </a:t>
            </a:r>
            <a:r>
              <a:rPr lang="tr-TR" dirty="0" err="1"/>
              <a:t>next</a:t>
            </a:r>
            <a:r>
              <a:rPr lang="tr-TR" dirty="0"/>
              <a:t> to the </a:t>
            </a:r>
            <a:r>
              <a:rPr lang="tr-TR" dirty="0" err="1"/>
              <a:t>track</a:t>
            </a:r>
            <a:r>
              <a:rPr lang="tr-TR" dirty="0"/>
              <a:t>.</a:t>
            </a:r>
          </a:p>
          <a:p>
            <a:pPr marL="742950" indent="-514350">
              <a:buFont typeface="+mj-lt"/>
              <a:buAutoNum type="arabicPeriod"/>
            </a:pPr>
            <a:r>
              <a:rPr lang="tr-TR" dirty="0" err="1">
                <a:solidFill>
                  <a:srgbClr val="FF0000"/>
                </a:solidFill>
              </a:rPr>
              <a:t>Neither</a:t>
            </a:r>
            <a:r>
              <a:rPr lang="tr-TR" dirty="0">
                <a:solidFill>
                  <a:srgbClr val="FF0000"/>
                </a:solidFill>
              </a:rPr>
              <a:t>, the </a:t>
            </a:r>
            <a:r>
              <a:rPr lang="tr-TR" dirty="0" err="1">
                <a:solidFill>
                  <a:srgbClr val="FF0000"/>
                </a:solidFill>
              </a:rPr>
              <a:t>accelerations</a:t>
            </a:r>
            <a:r>
              <a:rPr lang="tr-TR" dirty="0">
                <a:solidFill>
                  <a:srgbClr val="FF0000"/>
                </a:solidFill>
              </a:rPr>
              <a:t> </a:t>
            </a:r>
            <a:r>
              <a:rPr lang="tr-TR" dirty="0" err="1">
                <a:solidFill>
                  <a:srgbClr val="FF0000"/>
                </a:solidFill>
              </a:rPr>
              <a:t>are</a:t>
            </a:r>
            <a:r>
              <a:rPr lang="tr-TR" dirty="0">
                <a:solidFill>
                  <a:srgbClr val="FF0000"/>
                </a:solidFill>
              </a:rPr>
              <a:t> the </a:t>
            </a:r>
            <a:r>
              <a:rPr lang="tr-TR" dirty="0" err="1">
                <a:solidFill>
                  <a:srgbClr val="FF0000"/>
                </a:solidFill>
              </a:rPr>
              <a:t>same</a:t>
            </a:r>
            <a:r>
              <a:rPr lang="tr-TR" dirty="0">
                <a:solidFill>
                  <a:srgbClr val="FF0000"/>
                </a:solidFill>
              </a:rPr>
              <a:t> to </a:t>
            </a:r>
            <a:r>
              <a:rPr lang="tr-TR" dirty="0" err="1">
                <a:solidFill>
                  <a:srgbClr val="FF0000"/>
                </a:solidFill>
              </a:rPr>
              <a:t>both</a:t>
            </a:r>
            <a:r>
              <a:rPr lang="tr-TR" dirty="0">
                <a:solidFill>
                  <a:srgbClr val="FF0000"/>
                </a:solidFill>
              </a:rPr>
              <a:t> </a:t>
            </a:r>
            <a:r>
              <a:rPr lang="tr-TR" dirty="0" err="1">
                <a:solidFill>
                  <a:srgbClr val="FF0000"/>
                </a:solidFill>
              </a:rPr>
              <a:t>observers</a:t>
            </a:r>
            <a:r>
              <a:rPr lang="tr-TR" dirty="0" smtClean="0">
                <a:solidFill>
                  <a:srgbClr val="FF0000"/>
                </a:solidFill>
              </a:rPr>
              <a:t>.</a:t>
            </a:r>
            <a:endParaRPr lang="tr-TR" dirty="0">
              <a:solidFill>
                <a:srgbClr val="FF0000"/>
              </a:solidFill>
            </a:endParaRPr>
          </a:p>
        </p:txBody>
      </p:sp>
      <p:sp>
        <p:nvSpPr>
          <p:cNvPr id="3" name="Text Placeholder 2"/>
          <p:cNvSpPr>
            <a:spLocks noGrp="1"/>
          </p:cNvSpPr>
          <p:nvPr>
            <p:ph type="body" sz="quarter" idx="11"/>
          </p:nvPr>
        </p:nvSpPr>
        <p:spPr/>
        <p:txBody>
          <a:bodyPr/>
          <a:lstStyle/>
          <a:p>
            <a:r>
              <a:rPr lang="en-US" dirty="0"/>
              <a:t>Section 10.1</a:t>
            </a:r>
          </a:p>
          <a:p>
            <a:r>
              <a:rPr lang="en-US" dirty="0"/>
              <a:t>Clicker Question 1</a:t>
            </a:r>
          </a:p>
        </p:txBody>
      </p:sp>
      <p:pic>
        <p:nvPicPr>
          <p:cNvPr id="6" name="Picture 5" descr="Red_Tick Mark_28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021" y="6199840"/>
            <a:ext cx="621751" cy="713184"/>
          </a:xfrm>
          <a:prstGeom prst="rect">
            <a:avLst/>
          </a:prstGeom>
        </p:spPr>
      </p:pic>
    </p:spTree>
    <p:extLst>
      <p:ext uri="{BB962C8B-B14F-4D97-AF65-F5344CB8AC3E}">
        <p14:creationId xmlns:p14="http://schemas.microsoft.com/office/powerpoint/2010/main" val="48012958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616438" y="2700101"/>
            <a:ext cx="3344256" cy="2301820"/>
            <a:chOff x="7960698" y="2831041"/>
            <a:chExt cx="3344256" cy="2301820"/>
          </a:xfrm>
        </p:grpSpPr>
        <p:pic>
          <p:nvPicPr>
            <p:cNvPr id="8" name="Picture 7" descr="10_35_Figure.jpg"/>
            <p:cNvPicPr>
              <a:picLocks noChangeAspect="1"/>
            </p:cNvPicPr>
            <p:nvPr/>
          </p:nvPicPr>
          <p:blipFill rotWithShape="1">
            <a:blip r:embed="rId3">
              <a:extLst>
                <a:ext uri="{28A0092B-C50C-407E-A947-70E740481C1C}">
                  <a14:useLocalDpi xmlns:a14="http://schemas.microsoft.com/office/drawing/2010/main" val="0"/>
                </a:ext>
              </a:extLst>
            </a:blip>
            <a:srcRect l="11006" t="14924" r="40748" b="5829"/>
            <a:stretch/>
          </p:blipFill>
          <p:spPr>
            <a:xfrm>
              <a:off x="8201286" y="3286603"/>
              <a:ext cx="3103668" cy="1846258"/>
            </a:xfrm>
            <a:prstGeom prst="rect">
              <a:avLst/>
            </a:prstGeom>
          </p:spPr>
        </p:pic>
        <p:sp>
          <p:nvSpPr>
            <p:cNvPr id="4" name="TextBox 3"/>
            <p:cNvSpPr txBox="1"/>
            <p:nvPr/>
          </p:nvSpPr>
          <p:spPr>
            <a:xfrm>
              <a:off x="10199643" y="3548483"/>
              <a:ext cx="444403" cy="461665"/>
            </a:xfrm>
            <a:prstGeom prst="rect">
              <a:avLst/>
            </a:prstGeom>
            <a:noFill/>
          </p:spPr>
          <p:txBody>
            <a:bodyPr wrap="none" rtlCol="0">
              <a:spAutoFit/>
            </a:bodyPr>
            <a:lstStyle/>
            <a:p>
              <a:r>
                <a:rPr lang="en-US" i="1" dirty="0" smtClean="0">
                  <a:latin typeface="Symbol" charset="2"/>
                  <a:cs typeface="Symbol" charset="2"/>
                </a:rPr>
                <a:t>f</a:t>
              </a:r>
              <a:endParaRPr lang="en-US" i="1" dirty="0">
                <a:latin typeface="Symbol" charset="2"/>
                <a:cs typeface="Symbol" charset="2"/>
              </a:endParaRPr>
            </a:p>
          </p:txBody>
        </p:sp>
        <p:sp>
          <p:nvSpPr>
            <p:cNvPr id="5" name="TextBox 4"/>
            <p:cNvSpPr txBox="1"/>
            <p:nvPr/>
          </p:nvSpPr>
          <p:spPr>
            <a:xfrm>
              <a:off x="10752151" y="3836552"/>
              <a:ext cx="355837" cy="461665"/>
            </a:xfrm>
            <a:prstGeom prst="rect">
              <a:avLst/>
            </a:prstGeom>
            <a:noFill/>
          </p:spPr>
          <p:txBody>
            <a:bodyPr wrap="none" rtlCol="0">
              <a:spAutoFit/>
            </a:bodyPr>
            <a:lstStyle/>
            <a:p>
              <a:r>
                <a:rPr lang="en-US" dirty="0" smtClean="0"/>
                <a:t>h</a:t>
              </a:r>
              <a:endParaRPr lang="en-US" dirty="0"/>
            </a:p>
          </p:txBody>
        </p:sp>
        <p:sp>
          <p:nvSpPr>
            <p:cNvPr id="9" name="Freeform 8"/>
            <p:cNvSpPr/>
            <p:nvPr/>
          </p:nvSpPr>
          <p:spPr>
            <a:xfrm>
              <a:off x="7960698" y="3980586"/>
              <a:ext cx="510636" cy="65470"/>
            </a:xfrm>
            <a:custGeom>
              <a:avLst/>
              <a:gdLst>
                <a:gd name="connsiteX0" fmla="*/ 0 w 510636"/>
                <a:gd name="connsiteY0" fmla="*/ 65470 h 65470"/>
                <a:gd name="connsiteX1" fmla="*/ 78559 w 510636"/>
                <a:gd name="connsiteY1" fmla="*/ 0 h 65470"/>
                <a:gd name="connsiteX2" fmla="*/ 510636 w 510636"/>
                <a:gd name="connsiteY2" fmla="*/ 0 h 65470"/>
              </a:gdLst>
              <a:ahLst/>
              <a:cxnLst>
                <a:cxn ang="0">
                  <a:pos x="connsiteX0" y="connsiteY0"/>
                </a:cxn>
                <a:cxn ang="0">
                  <a:pos x="connsiteX1" y="connsiteY1"/>
                </a:cxn>
                <a:cxn ang="0">
                  <a:pos x="connsiteX2" y="connsiteY2"/>
                </a:cxn>
              </a:cxnLst>
              <a:rect l="l" t="t" r="r" b="b"/>
              <a:pathLst>
                <a:path w="510636" h="65470">
                  <a:moveTo>
                    <a:pt x="0" y="65470"/>
                  </a:moveTo>
                  <a:lnTo>
                    <a:pt x="78559" y="0"/>
                  </a:lnTo>
                  <a:lnTo>
                    <a:pt x="510636" y="0"/>
                  </a:ln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Freeform 11"/>
            <p:cNvSpPr/>
            <p:nvPr/>
          </p:nvSpPr>
          <p:spPr>
            <a:xfrm>
              <a:off x="7999977" y="2831041"/>
              <a:ext cx="1754496" cy="1201921"/>
            </a:xfrm>
            <a:custGeom>
              <a:avLst/>
              <a:gdLst>
                <a:gd name="connsiteX0" fmla="*/ 0 w 1754496"/>
                <a:gd name="connsiteY0" fmla="*/ 1201921 h 1201921"/>
                <a:gd name="connsiteX1" fmla="*/ 0 w 1754496"/>
                <a:gd name="connsiteY1" fmla="*/ 1201921 h 1201921"/>
                <a:gd name="connsiteX2" fmla="*/ 497544 w 1754496"/>
                <a:gd name="connsiteY2" fmla="*/ 1188827 h 1201921"/>
                <a:gd name="connsiteX3" fmla="*/ 497544 w 1754496"/>
                <a:gd name="connsiteY3" fmla="*/ 1188827 h 1201921"/>
                <a:gd name="connsiteX4" fmla="*/ 536824 w 1754496"/>
                <a:gd name="connsiteY4" fmla="*/ 1084075 h 1201921"/>
                <a:gd name="connsiteX5" fmla="*/ 563010 w 1754496"/>
                <a:gd name="connsiteY5" fmla="*/ 1044793 h 1201921"/>
                <a:gd name="connsiteX6" fmla="*/ 654663 w 1754496"/>
                <a:gd name="connsiteY6" fmla="*/ 940041 h 1201921"/>
                <a:gd name="connsiteX7" fmla="*/ 837968 w 1754496"/>
                <a:gd name="connsiteY7" fmla="*/ 822194 h 1201921"/>
                <a:gd name="connsiteX8" fmla="*/ 903435 w 1754496"/>
                <a:gd name="connsiteY8" fmla="*/ 809100 h 1201921"/>
                <a:gd name="connsiteX9" fmla="*/ 968901 w 1754496"/>
                <a:gd name="connsiteY9" fmla="*/ 782912 h 1201921"/>
                <a:gd name="connsiteX10" fmla="*/ 1060554 w 1754496"/>
                <a:gd name="connsiteY10" fmla="*/ 730536 h 1201921"/>
                <a:gd name="connsiteX11" fmla="*/ 1099833 w 1754496"/>
                <a:gd name="connsiteY11" fmla="*/ 717442 h 1201921"/>
                <a:gd name="connsiteX12" fmla="*/ 1152206 w 1754496"/>
                <a:gd name="connsiteY12" fmla="*/ 691254 h 1201921"/>
                <a:gd name="connsiteX13" fmla="*/ 1217673 w 1754496"/>
                <a:gd name="connsiteY13" fmla="*/ 665066 h 1201921"/>
                <a:gd name="connsiteX14" fmla="*/ 1754496 w 1754496"/>
                <a:gd name="connsiteY14" fmla="*/ 232963 h 1201921"/>
                <a:gd name="connsiteX15" fmla="*/ 1610470 w 1754496"/>
                <a:gd name="connsiteY15" fmla="*/ 206775 h 1201921"/>
                <a:gd name="connsiteX16" fmla="*/ 1518818 w 1754496"/>
                <a:gd name="connsiteY16" fmla="*/ 167493 h 1201921"/>
                <a:gd name="connsiteX17" fmla="*/ 1400978 w 1754496"/>
                <a:gd name="connsiteY17" fmla="*/ 154399 h 1201921"/>
                <a:gd name="connsiteX18" fmla="*/ 1099833 w 1754496"/>
                <a:gd name="connsiteY18" fmla="*/ 102023 h 1201921"/>
                <a:gd name="connsiteX19" fmla="*/ 929621 w 1754496"/>
                <a:gd name="connsiteY19" fmla="*/ 88929 h 1201921"/>
                <a:gd name="connsiteX20" fmla="*/ 772502 w 1754496"/>
                <a:gd name="connsiteY20" fmla="*/ 62741 h 1201921"/>
                <a:gd name="connsiteX21" fmla="*/ 628476 w 1754496"/>
                <a:gd name="connsiteY21" fmla="*/ 49647 h 1201921"/>
                <a:gd name="connsiteX22" fmla="*/ 117840 w 1754496"/>
                <a:gd name="connsiteY22" fmla="*/ 88929 h 120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54496" h="1201921">
                  <a:moveTo>
                    <a:pt x="0" y="1201921"/>
                  </a:moveTo>
                  <a:lnTo>
                    <a:pt x="0" y="1201921"/>
                  </a:lnTo>
                  <a:cubicBezTo>
                    <a:pt x="165845" y="1197438"/>
                    <a:pt x="331639" y="1188827"/>
                    <a:pt x="497544" y="1188827"/>
                  </a:cubicBezTo>
                  <a:lnTo>
                    <a:pt x="497544" y="1188827"/>
                  </a:lnTo>
                  <a:cubicBezTo>
                    <a:pt x="510637" y="1153910"/>
                    <a:pt x="521393" y="1118024"/>
                    <a:pt x="536824" y="1084075"/>
                  </a:cubicBezTo>
                  <a:cubicBezTo>
                    <a:pt x="543336" y="1069749"/>
                    <a:pt x="553864" y="1057599"/>
                    <a:pt x="563010" y="1044793"/>
                  </a:cubicBezTo>
                  <a:cubicBezTo>
                    <a:pt x="593943" y="1001484"/>
                    <a:pt x="613061" y="975244"/>
                    <a:pt x="654663" y="940041"/>
                  </a:cubicBezTo>
                  <a:cubicBezTo>
                    <a:pt x="730683" y="875713"/>
                    <a:pt x="754813" y="847143"/>
                    <a:pt x="837968" y="822194"/>
                  </a:cubicBezTo>
                  <a:cubicBezTo>
                    <a:pt x="859284" y="815799"/>
                    <a:pt x="881613" y="813465"/>
                    <a:pt x="903435" y="809100"/>
                  </a:cubicBezTo>
                  <a:cubicBezTo>
                    <a:pt x="925257" y="800371"/>
                    <a:pt x="947879" y="793423"/>
                    <a:pt x="968901" y="782912"/>
                  </a:cubicBezTo>
                  <a:cubicBezTo>
                    <a:pt x="1100398" y="717160"/>
                    <a:pt x="899869" y="799406"/>
                    <a:pt x="1060554" y="730536"/>
                  </a:cubicBezTo>
                  <a:cubicBezTo>
                    <a:pt x="1073239" y="725099"/>
                    <a:pt x="1087148" y="722879"/>
                    <a:pt x="1099833" y="717442"/>
                  </a:cubicBezTo>
                  <a:cubicBezTo>
                    <a:pt x="1117773" y="709753"/>
                    <a:pt x="1134266" y="698943"/>
                    <a:pt x="1152206" y="691254"/>
                  </a:cubicBezTo>
                  <a:cubicBezTo>
                    <a:pt x="1265471" y="642709"/>
                    <a:pt x="1133372" y="707218"/>
                    <a:pt x="1217673" y="665066"/>
                  </a:cubicBezTo>
                  <a:lnTo>
                    <a:pt x="1754496" y="232963"/>
                  </a:lnTo>
                  <a:cubicBezTo>
                    <a:pt x="1706487" y="224234"/>
                    <a:pt x="1657485" y="219836"/>
                    <a:pt x="1610470" y="206775"/>
                  </a:cubicBezTo>
                  <a:cubicBezTo>
                    <a:pt x="1578444" y="197878"/>
                    <a:pt x="1551064" y="175555"/>
                    <a:pt x="1518818" y="167493"/>
                  </a:cubicBezTo>
                  <a:cubicBezTo>
                    <a:pt x="1480476" y="157907"/>
                    <a:pt x="1440016" y="160563"/>
                    <a:pt x="1400978" y="154399"/>
                  </a:cubicBezTo>
                  <a:cubicBezTo>
                    <a:pt x="1178573" y="119280"/>
                    <a:pt x="1359414" y="131976"/>
                    <a:pt x="1099833" y="102023"/>
                  </a:cubicBezTo>
                  <a:cubicBezTo>
                    <a:pt x="1043303" y="95500"/>
                    <a:pt x="986358" y="93294"/>
                    <a:pt x="929621" y="88929"/>
                  </a:cubicBezTo>
                  <a:cubicBezTo>
                    <a:pt x="877248" y="80200"/>
                    <a:pt x="825151" y="69609"/>
                    <a:pt x="772502" y="62741"/>
                  </a:cubicBezTo>
                  <a:cubicBezTo>
                    <a:pt x="724700" y="56506"/>
                    <a:pt x="676683" y="49647"/>
                    <a:pt x="628476" y="49647"/>
                  </a:cubicBezTo>
                  <a:cubicBezTo>
                    <a:pt x="127852" y="49647"/>
                    <a:pt x="204731" y="-84866"/>
                    <a:pt x="117840" y="88929"/>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0" name="Freeform 19"/>
            <p:cNvSpPr/>
            <p:nvPr/>
          </p:nvSpPr>
          <p:spPr>
            <a:xfrm>
              <a:off x="8013070" y="3208038"/>
              <a:ext cx="2029456" cy="879317"/>
            </a:xfrm>
            <a:custGeom>
              <a:avLst/>
              <a:gdLst>
                <a:gd name="connsiteX0" fmla="*/ 837968 w 1990175"/>
                <a:gd name="connsiteY0" fmla="*/ 39283 h 1335592"/>
                <a:gd name="connsiteX1" fmla="*/ 1898522 w 1990175"/>
                <a:gd name="connsiteY1" fmla="*/ 0 h 1335592"/>
                <a:gd name="connsiteX2" fmla="*/ 1990175 w 1990175"/>
                <a:gd name="connsiteY2" fmla="*/ 707078 h 1335592"/>
                <a:gd name="connsiteX3" fmla="*/ 995087 w 1990175"/>
                <a:gd name="connsiteY3" fmla="*/ 1335592 h 1335592"/>
                <a:gd name="connsiteX4" fmla="*/ 0 w 1990175"/>
                <a:gd name="connsiteY4" fmla="*/ 1126087 h 1335592"/>
                <a:gd name="connsiteX5" fmla="*/ 26187 w 1990175"/>
                <a:gd name="connsiteY5" fmla="*/ 0 h 1335592"/>
                <a:gd name="connsiteX0" fmla="*/ 26186 w 1990175"/>
                <a:gd name="connsiteY0" fmla="*/ 170223 h 1335592"/>
                <a:gd name="connsiteX1" fmla="*/ 1898522 w 1990175"/>
                <a:gd name="connsiteY1" fmla="*/ 0 h 1335592"/>
                <a:gd name="connsiteX2" fmla="*/ 1990175 w 1990175"/>
                <a:gd name="connsiteY2" fmla="*/ 707078 h 1335592"/>
                <a:gd name="connsiteX3" fmla="*/ 995087 w 1990175"/>
                <a:gd name="connsiteY3" fmla="*/ 1335592 h 1335592"/>
                <a:gd name="connsiteX4" fmla="*/ 0 w 1990175"/>
                <a:gd name="connsiteY4" fmla="*/ 1126087 h 1335592"/>
                <a:gd name="connsiteX5" fmla="*/ 26187 w 1990175"/>
                <a:gd name="connsiteY5" fmla="*/ 0 h 1335592"/>
                <a:gd name="connsiteX0" fmla="*/ 26186 w 1990175"/>
                <a:gd name="connsiteY0" fmla="*/ 170223 h 1335592"/>
                <a:gd name="connsiteX1" fmla="*/ 1885429 w 1990175"/>
                <a:gd name="connsiteY1" fmla="*/ 117846 h 1335592"/>
                <a:gd name="connsiteX2" fmla="*/ 1990175 w 1990175"/>
                <a:gd name="connsiteY2" fmla="*/ 707078 h 1335592"/>
                <a:gd name="connsiteX3" fmla="*/ 995087 w 1990175"/>
                <a:gd name="connsiteY3" fmla="*/ 1335592 h 1335592"/>
                <a:gd name="connsiteX4" fmla="*/ 0 w 1990175"/>
                <a:gd name="connsiteY4" fmla="*/ 1126087 h 1335592"/>
                <a:gd name="connsiteX5" fmla="*/ 26187 w 1990175"/>
                <a:gd name="connsiteY5" fmla="*/ 0 h 1335592"/>
                <a:gd name="connsiteX0" fmla="*/ 26186 w 1885429"/>
                <a:gd name="connsiteY0" fmla="*/ 170223 h 1359783"/>
                <a:gd name="connsiteX1" fmla="*/ 1885429 w 1885429"/>
                <a:gd name="connsiteY1" fmla="*/ 117846 h 1359783"/>
                <a:gd name="connsiteX2" fmla="*/ 1610471 w 1885429"/>
                <a:gd name="connsiteY2" fmla="*/ 523761 h 1359783"/>
                <a:gd name="connsiteX3" fmla="*/ 995087 w 1885429"/>
                <a:gd name="connsiteY3" fmla="*/ 1335592 h 1359783"/>
                <a:gd name="connsiteX4" fmla="*/ 0 w 1885429"/>
                <a:gd name="connsiteY4" fmla="*/ 1126087 h 1359783"/>
                <a:gd name="connsiteX5" fmla="*/ 26187 w 1885429"/>
                <a:gd name="connsiteY5" fmla="*/ 0 h 1359783"/>
                <a:gd name="connsiteX0" fmla="*/ 26186 w 1885429"/>
                <a:gd name="connsiteY0" fmla="*/ 170223 h 1136235"/>
                <a:gd name="connsiteX1" fmla="*/ 1885429 w 1885429"/>
                <a:gd name="connsiteY1" fmla="*/ 117846 h 1136235"/>
                <a:gd name="connsiteX2" fmla="*/ 1610471 w 1885429"/>
                <a:gd name="connsiteY2" fmla="*/ 523761 h 1136235"/>
                <a:gd name="connsiteX3" fmla="*/ 733222 w 1885429"/>
                <a:gd name="connsiteY3" fmla="*/ 785643 h 1136235"/>
                <a:gd name="connsiteX4" fmla="*/ 0 w 1885429"/>
                <a:gd name="connsiteY4" fmla="*/ 1126087 h 1136235"/>
                <a:gd name="connsiteX5" fmla="*/ 26187 w 1885429"/>
                <a:gd name="connsiteY5" fmla="*/ 0 h 1136235"/>
                <a:gd name="connsiteX0" fmla="*/ 0 w 1859243"/>
                <a:gd name="connsiteY0" fmla="*/ 170223 h 1009653"/>
                <a:gd name="connsiteX1" fmla="*/ 1859243 w 1859243"/>
                <a:gd name="connsiteY1" fmla="*/ 117846 h 1009653"/>
                <a:gd name="connsiteX2" fmla="*/ 1584285 w 1859243"/>
                <a:gd name="connsiteY2" fmla="*/ 523761 h 1009653"/>
                <a:gd name="connsiteX3" fmla="*/ 707036 w 1859243"/>
                <a:gd name="connsiteY3" fmla="*/ 785643 h 1009653"/>
                <a:gd name="connsiteX4" fmla="*/ 0 w 1859243"/>
                <a:gd name="connsiteY4" fmla="*/ 995146 h 1009653"/>
                <a:gd name="connsiteX5" fmla="*/ 1 w 1859243"/>
                <a:gd name="connsiteY5" fmla="*/ 0 h 1009653"/>
                <a:gd name="connsiteX0" fmla="*/ 0 w 1859243"/>
                <a:gd name="connsiteY0" fmla="*/ 170223 h 1010133"/>
                <a:gd name="connsiteX1" fmla="*/ 1859243 w 1859243"/>
                <a:gd name="connsiteY1" fmla="*/ 117846 h 1010133"/>
                <a:gd name="connsiteX2" fmla="*/ 1675938 w 1859243"/>
                <a:gd name="connsiteY2" fmla="*/ 471385 h 1010133"/>
                <a:gd name="connsiteX3" fmla="*/ 707036 w 1859243"/>
                <a:gd name="connsiteY3" fmla="*/ 785643 h 1010133"/>
                <a:gd name="connsiteX4" fmla="*/ 0 w 1859243"/>
                <a:gd name="connsiteY4" fmla="*/ 995146 h 1010133"/>
                <a:gd name="connsiteX5" fmla="*/ 1 w 1859243"/>
                <a:gd name="connsiteY5" fmla="*/ 0 h 1010133"/>
                <a:gd name="connsiteX0" fmla="*/ 0 w 2029456"/>
                <a:gd name="connsiteY0" fmla="*/ 170223 h 1010133"/>
                <a:gd name="connsiteX1" fmla="*/ 2029456 w 2029456"/>
                <a:gd name="connsiteY1" fmla="*/ 183317 h 1010133"/>
                <a:gd name="connsiteX2" fmla="*/ 1675938 w 2029456"/>
                <a:gd name="connsiteY2" fmla="*/ 471385 h 1010133"/>
                <a:gd name="connsiteX3" fmla="*/ 707036 w 2029456"/>
                <a:gd name="connsiteY3" fmla="*/ 785643 h 1010133"/>
                <a:gd name="connsiteX4" fmla="*/ 0 w 2029456"/>
                <a:gd name="connsiteY4" fmla="*/ 995146 h 1010133"/>
                <a:gd name="connsiteX5" fmla="*/ 1 w 2029456"/>
                <a:gd name="connsiteY5" fmla="*/ 0 h 1010133"/>
                <a:gd name="connsiteX0" fmla="*/ 0 w 2029456"/>
                <a:gd name="connsiteY0" fmla="*/ 170223 h 1010257"/>
                <a:gd name="connsiteX1" fmla="*/ 2029456 w 2029456"/>
                <a:gd name="connsiteY1" fmla="*/ 183317 h 1010257"/>
                <a:gd name="connsiteX2" fmla="*/ 1571192 w 2029456"/>
                <a:gd name="connsiteY2" fmla="*/ 458291 h 1010257"/>
                <a:gd name="connsiteX3" fmla="*/ 707036 w 2029456"/>
                <a:gd name="connsiteY3" fmla="*/ 785643 h 1010257"/>
                <a:gd name="connsiteX4" fmla="*/ 0 w 2029456"/>
                <a:gd name="connsiteY4" fmla="*/ 995146 h 1010257"/>
                <a:gd name="connsiteX5" fmla="*/ 1 w 2029456"/>
                <a:gd name="connsiteY5" fmla="*/ 0 h 1010257"/>
                <a:gd name="connsiteX0" fmla="*/ 0 w 2029456"/>
                <a:gd name="connsiteY0" fmla="*/ 170223 h 1010257"/>
                <a:gd name="connsiteX1" fmla="*/ 2029456 w 2029456"/>
                <a:gd name="connsiteY1" fmla="*/ 183317 h 1010257"/>
                <a:gd name="connsiteX2" fmla="*/ 1806869 w 2029456"/>
                <a:gd name="connsiteY2" fmla="*/ 301163 h 1010257"/>
                <a:gd name="connsiteX3" fmla="*/ 1571192 w 2029456"/>
                <a:gd name="connsiteY3" fmla="*/ 458291 h 1010257"/>
                <a:gd name="connsiteX4" fmla="*/ 707036 w 2029456"/>
                <a:gd name="connsiteY4" fmla="*/ 785643 h 1010257"/>
                <a:gd name="connsiteX5" fmla="*/ 0 w 2029456"/>
                <a:gd name="connsiteY5" fmla="*/ 995146 h 1010257"/>
                <a:gd name="connsiteX6" fmla="*/ 1 w 2029456"/>
                <a:gd name="connsiteY6" fmla="*/ 0 h 1010257"/>
                <a:gd name="connsiteX0" fmla="*/ 0 w 2029456"/>
                <a:gd name="connsiteY0" fmla="*/ 170223 h 1010257"/>
                <a:gd name="connsiteX1" fmla="*/ 2029456 w 2029456"/>
                <a:gd name="connsiteY1" fmla="*/ 183317 h 1010257"/>
                <a:gd name="connsiteX2" fmla="*/ 1885429 w 2029456"/>
                <a:gd name="connsiteY2" fmla="*/ 366633 h 1010257"/>
                <a:gd name="connsiteX3" fmla="*/ 1571192 w 2029456"/>
                <a:gd name="connsiteY3" fmla="*/ 458291 h 1010257"/>
                <a:gd name="connsiteX4" fmla="*/ 707036 w 2029456"/>
                <a:gd name="connsiteY4" fmla="*/ 785643 h 1010257"/>
                <a:gd name="connsiteX5" fmla="*/ 0 w 2029456"/>
                <a:gd name="connsiteY5" fmla="*/ 995146 h 1010257"/>
                <a:gd name="connsiteX6" fmla="*/ 1 w 2029456"/>
                <a:gd name="connsiteY6" fmla="*/ 0 h 1010257"/>
                <a:gd name="connsiteX0" fmla="*/ 0 w 2029456"/>
                <a:gd name="connsiteY0" fmla="*/ 39283 h 879317"/>
                <a:gd name="connsiteX1" fmla="*/ 2029456 w 2029456"/>
                <a:gd name="connsiteY1" fmla="*/ 52377 h 879317"/>
                <a:gd name="connsiteX2" fmla="*/ 1885429 w 2029456"/>
                <a:gd name="connsiteY2" fmla="*/ 235693 h 879317"/>
                <a:gd name="connsiteX3" fmla="*/ 1571192 w 2029456"/>
                <a:gd name="connsiteY3" fmla="*/ 327351 h 879317"/>
                <a:gd name="connsiteX4" fmla="*/ 707036 w 2029456"/>
                <a:gd name="connsiteY4" fmla="*/ 654703 h 879317"/>
                <a:gd name="connsiteX5" fmla="*/ 0 w 2029456"/>
                <a:gd name="connsiteY5" fmla="*/ 864206 h 879317"/>
                <a:gd name="connsiteX6" fmla="*/ 13095 w 2029456"/>
                <a:gd name="connsiteY6" fmla="*/ 0 h 8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456" h="879317">
                  <a:moveTo>
                    <a:pt x="0" y="39283"/>
                  </a:moveTo>
                  <a:lnTo>
                    <a:pt x="2029456" y="52377"/>
                  </a:lnTo>
                  <a:lnTo>
                    <a:pt x="1885429" y="235693"/>
                  </a:lnTo>
                  <a:lnTo>
                    <a:pt x="1571192" y="327351"/>
                  </a:lnTo>
                  <a:cubicBezTo>
                    <a:pt x="1366064" y="597961"/>
                    <a:pt x="968901" y="565227"/>
                    <a:pt x="707036" y="654703"/>
                  </a:cubicBezTo>
                  <a:cubicBezTo>
                    <a:pt x="445171" y="744179"/>
                    <a:pt x="331696" y="934041"/>
                    <a:pt x="0" y="864206"/>
                  </a:cubicBezTo>
                  <a:cubicBezTo>
                    <a:pt x="0" y="532491"/>
                    <a:pt x="13095" y="331715"/>
                    <a:pt x="13095" y="0"/>
                  </a:cubicBezTo>
                </a:path>
              </a:pathLst>
            </a:custGeom>
            <a:solidFill>
              <a:srgbClr val="FFFFFF"/>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sp>
        <p:nvSpPr>
          <p:cNvPr id="7" name="Content Placeholder 6"/>
          <p:cNvSpPr>
            <a:spLocks noGrp="1"/>
          </p:cNvSpPr>
          <p:nvPr>
            <p:ph idx="1"/>
          </p:nvPr>
        </p:nvSpPr>
        <p:spPr/>
        <p:txBody>
          <a:bodyPr/>
          <a:lstStyle/>
          <a:p>
            <a:r>
              <a:rPr lang="en-US" sz="2400" dirty="0" smtClean="0"/>
              <a:t>We can write </a:t>
            </a:r>
            <a:r>
              <a:rPr lang="en-US" sz="2400" b="1" dirty="0" smtClean="0"/>
              <a:t>work as a scalar product</a:t>
            </a:r>
            <a:r>
              <a:rPr lang="en-US" sz="2400" dirty="0" smtClean="0"/>
              <a:t>:</a:t>
            </a:r>
            <a:br>
              <a:rPr lang="en-US" sz="2400" dirty="0" smtClean="0"/>
            </a:br>
            <a:r>
              <a:rPr lang="en-US" sz="2400" dirty="0" smtClean="0"/>
              <a:t/>
            </a:r>
            <a:br>
              <a:rPr lang="en-US" sz="2400" dirty="0" smtClean="0"/>
            </a:br>
            <a:r>
              <a:rPr lang="en-US" sz="2400" dirty="0" smtClean="0"/>
              <a:t> </a:t>
            </a:r>
          </a:p>
          <a:p>
            <a:r>
              <a:rPr lang="en-US" sz="2400" dirty="0" smtClean="0"/>
              <a:t>The </a:t>
            </a:r>
            <a:r>
              <a:rPr lang="en-US" sz="2400" dirty="0"/>
              <a:t>normal force does no work, because </a:t>
            </a:r>
            <a:r>
              <a:rPr lang="en-US" sz="2400" i="1" dirty="0" smtClean="0"/>
              <a:t>ϕ</a:t>
            </a:r>
            <a:r>
              <a:rPr lang="en-US" sz="2400" dirty="0" smtClean="0"/>
              <a:t> </a:t>
            </a:r>
            <a:r>
              <a:rPr lang="en-US" sz="2400" dirty="0"/>
              <a:t>= </a:t>
            </a:r>
            <a:r>
              <a:rPr lang="en-US" sz="2400" dirty="0" smtClean="0"/>
              <a:t>90</a:t>
            </a:r>
            <a:r>
              <a:rPr lang="en-US" sz="2400" dirty="0">
                <a:sym typeface="Symbol"/>
              </a:rPr>
              <a:t></a:t>
            </a:r>
            <a:r>
              <a:rPr lang="en-US" sz="2400" dirty="0" smtClean="0"/>
              <a:t> between </a:t>
            </a:r>
            <a:r>
              <a:rPr lang="en-US" sz="2400" dirty="0"/>
              <a:t>the normal force and the force displacement</a:t>
            </a:r>
            <a:r>
              <a:rPr lang="en-US" sz="2400" dirty="0" smtClean="0"/>
              <a:t>. </a:t>
            </a:r>
            <a:endParaRPr lang="en-US" sz="2400" dirty="0"/>
          </a:p>
          <a:p>
            <a:r>
              <a:rPr lang="en-US" sz="2400" dirty="0"/>
              <a:t>The work done by gravity on the block </a:t>
            </a:r>
            <a:r>
              <a:rPr lang="en-US" sz="2400" dirty="0" smtClean="0"/>
              <a:t>is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where </a:t>
            </a:r>
            <a:r>
              <a:rPr lang="en-US" sz="2400" i="1" dirty="0" smtClean="0"/>
              <a:t>θ</a:t>
            </a:r>
            <a:r>
              <a:rPr lang="en-US" sz="2400" dirty="0" smtClean="0"/>
              <a:t> </a:t>
            </a:r>
            <a:r>
              <a:rPr lang="en-US" sz="2400" dirty="0"/>
              <a:t>is the angle of the incline</a:t>
            </a:r>
            <a:r>
              <a:rPr lang="en-US" sz="2400" dirty="0" smtClean="0"/>
              <a:t>. </a:t>
            </a:r>
          </a:p>
          <a:p>
            <a:pPr marL="685800" lvl="1"/>
            <a:r>
              <a:rPr lang="en-US" sz="2400" dirty="0"/>
              <a:t>However, since </a:t>
            </a:r>
            <a:r>
              <a:rPr lang="en-US" sz="2400" i="1" dirty="0"/>
              <a:t>ϕ</a:t>
            </a:r>
            <a:r>
              <a:rPr lang="en-US" sz="2400" dirty="0" smtClean="0"/>
              <a:t> = </a:t>
            </a:r>
            <a:r>
              <a:rPr lang="en-US" sz="2400" i="1" dirty="0" smtClean="0"/>
              <a:t>π</a:t>
            </a:r>
            <a:r>
              <a:rPr lang="en-US" sz="2400" dirty="0" smtClean="0"/>
              <a:t>/</a:t>
            </a:r>
            <a:r>
              <a:rPr lang="en-US" sz="2400" dirty="0"/>
              <a:t>2 – </a:t>
            </a:r>
            <a:r>
              <a:rPr lang="en-US" sz="2400" i="1" dirty="0" smtClean="0"/>
              <a:t>θ</a:t>
            </a:r>
            <a:r>
              <a:rPr lang="en-US" sz="2400" dirty="0" smtClean="0"/>
              <a:t>, </a:t>
            </a:r>
            <a:r>
              <a:rPr lang="en-US" sz="2400" dirty="0"/>
              <a:t>we have </a:t>
            </a:r>
            <a:r>
              <a:rPr lang="en-US" sz="2400" i="1" dirty="0"/>
              <a:t>W</a:t>
            </a:r>
            <a:r>
              <a:rPr lang="en-US" sz="2400" dirty="0"/>
              <a:t> = </a:t>
            </a:r>
            <a:r>
              <a:rPr lang="en-US" sz="2400" i="1" dirty="0"/>
              <a:t>mgh</a:t>
            </a:r>
            <a:r>
              <a:rPr lang="en-US" sz="2400" dirty="0"/>
              <a:t>. </a:t>
            </a:r>
          </a:p>
          <a:p>
            <a:r>
              <a:rPr lang="en-US" sz="2400" dirty="0" smtClean="0"/>
              <a:t>If </a:t>
            </a:r>
            <a:r>
              <a:rPr lang="en-US" sz="2400" dirty="0"/>
              <a:t>force and force displacement are opposite </a:t>
            </a:r>
            <a:r>
              <a:rPr lang="en-US" sz="2400" dirty="0" smtClean="0"/>
              <a:t>(</a:t>
            </a:r>
            <a:r>
              <a:rPr lang="en-US" sz="2400" i="1" dirty="0"/>
              <a:t>ϕ</a:t>
            </a:r>
            <a:r>
              <a:rPr lang="en-US" sz="2400" dirty="0" smtClean="0"/>
              <a:t> </a:t>
            </a:r>
            <a:r>
              <a:rPr lang="en-US" sz="2400" dirty="0"/>
              <a:t>= </a:t>
            </a:r>
            <a:r>
              <a:rPr lang="en-US" sz="2400" dirty="0" smtClean="0"/>
              <a:t>180</a:t>
            </a:r>
            <a:r>
              <a:rPr lang="en-US" sz="2400" dirty="0">
                <a:sym typeface="Symbol"/>
              </a:rPr>
              <a:t></a:t>
            </a:r>
            <a:r>
              <a:rPr lang="en-US" sz="2400" dirty="0" smtClean="0"/>
              <a:t>)</a:t>
            </a:r>
            <a:r>
              <a:rPr lang="en-US" sz="2400" dirty="0"/>
              <a:t>, then work is negative.</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112293217"/>
              </p:ext>
            </p:extLst>
          </p:nvPr>
        </p:nvGraphicFramePr>
        <p:xfrm>
          <a:off x="1917700" y="1768475"/>
          <a:ext cx="5308600" cy="431800"/>
        </p:xfrm>
        <a:graphic>
          <a:graphicData uri="http://schemas.openxmlformats.org/presentationml/2006/ole">
            <mc:AlternateContent xmlns:mc="http://schemas.openxmlformats.org/markup-compatibility/2006">
              <mc:Choice xmlns:v="urn:schemas-microsoft-com:vml" Requires="v">
                <p:oleObj spid="_x0000_s84907" name="Equation" r:id="rId4" imgW="5308600" imgH="431800" progId="Equation.DSMT4">
                  <p:embed/>
                </p:oleObj>
              </mc:Choice>
              <mc:Fallback>
                <p:oleObj name="Equation" r:id="rId4" imgW="5308600" imgH="431800" progId="Equation.DSMT4">
                  <p:embed/>
                  <p:pic>
                    <p:nvPicPr>
                      <p:cNvPr id="0" name=""/>
                      <p:cNvPicPr/>
                      <p:nvPr/>
                    </p:nvPicPr>
                    <p:blipFill>
                      <a:blip r:embed="rId5"/>
                      <a:stretch>
                        <a:fillRect/>
                      </a:stretch>
                    </p:blipFill>
                    <p:spPr>
                      <a:xfrm>
                        <a:off x="1917700" y="1768475"/>
                        <a:ext cx="5308600" cy="431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38764615"/>
              </p:ext>
            </p:extLst>
          </p:nvPr>
        </p:nvGraphicFramePr>
        <p:xfrm>
          <a:off x="838270" y="3618529"/>
          <a:ext cx="4089400" cy="876300"/>
        </p:xfrm>
        <a:graphic>
          <a:graphicData uri="http://schemas.openxmlformats.org/presentationml/2006/ole">
            <mc:AlternateContent xmlns:mc="http://schemas.openxmlformats.org/markup-compatibility/2006">
              <mc:Choice xmlns:v="urn:schemas-microsoft-com:vml" Requires="v">
                <p:oleObj spid="_x0000_s84908" name="Equation" r:id="rId6" imgW="4089400" imgH="876300" progId="Equation.DSMT4">
                  <p:embed/>
                </p:oleObj>
              </mc:Choice>
              <mc:Fallback>
                <p:oleObj name="Equation" r:id="rId6" imgW="4089400" imgH="876300" progId="Equation.DSMT4">
                  <p:embed/>
                  <p:pic>
                    <p:nvPicPr>
                      <p:cNvPr id="0" name=""/>
                      <p:cNvPicPr/>
                      <p:nvPr/>
                    </p:nvPicPr>
                    <p:blipFill>
                      <a:blip r:embed="rId7"/>
                      <a:stretch>
                        <a:fillRect/>
                      </a:stretch>
                    </p:blipFill>
                    <p:spPr>
                      <a:xfrm>
                        <a:off x="838270" y="3618529"/>
                        <a:ext cx="4089400" cy="876300"/>
                      </a:xfrm>
                      <a:prstGeom prst="rect">
                        <a:avLst/>
                      </a:prstGeom>
                    </p:spPr>
                  </p:pic>
                </p:oleObj>
              </mc:Fallback>
            </mc:AlternateContent>
          </a:graphicData>
        </a:graphic>
      </p:graphicFrame>
    </p:spTree>
    <p:extLst>
      <p:ext uri="{BB962C8B-B14F-4D97-AF65-F5344CB8AC3E}">
        <p14:creationId xmlns:p14="http://schemas.microsoft.com/office/powerpoint/2010/main" val="34525765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
        <p:nvSpPr>
          <p:cNvPr id="7" name="Content Placeholder 6"/>
          <p:cNvSpPr>
            <a:spLocks noGrp="1"/>
          </p:cNvSpPr>
          <p:nvPr>
            <p:ph idx="1"/>
          </p:nvPr>
        </p:nvSpPr>
        <p:spPr>
          <a:xfrm>
            <a:off x="365124" y="1170432"/>
            <a:ext cx="4772007" cy="5422392"/>
          </a:xfrm>
        </p:spPr>
        <p:txBody>
          <a:bodyPr/>
          <a:lstStyle/>
          <a:p>
            <a:r>
              <a:rPr lang="en-US" sz="2400" dirty="0" smtClean="0"/>
              <a:t>Let us generalize the previous result to forces that are not constant,</a:t>
            </a:r>
          </a:p>
          <a:p>
            <a:r>
              <a:rPr lang="en-US" sz="2400" dirty="0" smtClean="0"/>
              <a:t>Start by subdividing the force displacement       into many small fragments         Work done by a variable force          over a small displacement is</a:t>
            </a:r>
            <a:br>
              <a:rPr lang="en-US" sz="2400" dirty="0" smtClean="0"/>
            </a:br>
            <a:r>
              <a:rPr lang="en-US" sz="2400" dirty="0" smtClean="0"/>
              <a:t/>
            </a:r>
            <a:br>
              <a:rPr lang="en-US" sz="2400" dirty="0" smtClean="0"/>
            </a:br>
            <a:endParaRPr lang="en-US" sz="2400" dirty="0" smtClean="0"/>
          </a:p>
          <a:p>
            <a:r>
              <a:rPr lang="en-US" sz="2400" dirty="0" smtClean="0"/>
              <a:t>The work done over the entire force displacement is:</a:t>
            </a:r>
          </a:p>
        </p:txBody>
      </p:sp>
      <p:graphicFrame>
        <p:nvGraphicFramePr>
          <p:cNvPr id="9" name="Object 8"/>
          <p:cNvGraphicFramePr>
            <a:graphicFrameLocks noChangeAspect="1"/>
          </p:cNvGraphicFramePr>
          <p:nvPr>
            <p:extLst>
              <p:ext uri="{D42A27DB-BD31-4B8C-83A1-F6EECF244321}">
                <p14:modId xmlns:p14="http://schemas.microsoft.com/office/powerpoint/2010/main" val="1521063482"/>
              </p:ext>
            </p:extLst>
          </p:nvPr>
        </p:nvGraphicFramePr>
        <p:xfrm>
          <a:off x="1452048" y="4387177"/>
          <a:ext cx="1955800" cy="431800"/>
        </p:xfrm>
        <a:graphic>
          <a:graphicData uri="http://schemas.openxmlformats.org/presentationml/2006/ole">
            <mc:AlternateContent xmlns:mc="http://schemas.openxmlformats.org/markup-compatibility/2006">
              <mc:Choice xmlns:v="urn:schemas-microsoft-com:vml" Requires="v">
                <p:oleObj spid="_x0000_s636578" name="Equation" r:id="rId3" imgW="1955800" imgH="431800" progId="Equation.DSMT4">
                  <p:embed/>
                </p:oleObj>
              </mc:Choice>
              <mc:Fallback>
                <p:oleObj name="Equation" r:id="rId3" imgW="1955800" imgH="431800" progId="Equation.DSMT4">
                  <p:embed/>
                  <p:pic>
                    <p:nvPicPr>
                      <p:cNvPr id="0" name=""/>
                      <p:cNvPicPr/>
                      <p:nvPr/>
                    </p:nvPicPr>
                    <p:blipFill>
                      <a:blip r:embed="rId4"/>
                      <a:stretch>
                        <a:fillRect/>
                      </a:stretch>
                    </p:blipFill>
                    <p:spPr>
                      <a:xfrm>
                        <a:off x="1452048" y="4387177"/>
                        <a:ext cx="1955800" cy="431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81881010"/>
              </p:ext>
            </p:extLst>
          </p:nvPr>
        </p:nvGraphicFramePr>
        <p:xfrm>
          <a:off x="1924846" y="1964655"/>
          <a:ext cx="698500" cy="406400"/>
        </p:xfrm>
        <a:graphic>
          <a:graphicData uri="http://schemas.openxmlformats.org/presentationml/2006/ole">
            <mc:AlternateContent xmlns:mc="http://schemas.openxmlformats.org/markup-compatibility/2006">
              <mc:Choice xmlns:v="urn:schemas-microsoft-com:vml" Requires="v">
                <p:oleObj spid="_x0000_s636579" name="Equation" r:id="rId5" imgW="698500" imgH="406400" progId="Equation.DSMT4">
                  <p:embed/>
                </p:oleObj>
              </mc:Choice>
              <mc:Fallback>
                <p:oleObj name="Equation" r:id="rId5" imgW="698500" imgH="406400" progId="Equation.DSMT4">
                  <p:embed/>
                  <p:pic>
                    <p:nvPicPr>
                      <p:cNvPr id="0" name=""/>
                      <p:cNvPicPr/>
                      <p:nvPr/>
                    </p:nvPicPr>
                    <p:blipFill>
                      <a:blip r:embed="rId6"/>
                      <a:stretch>
                        <a:fillRect/>
                      </a:stretch>
                    </p:blipFill>
                    <p:spPr>
                      <a:xfrm>
                        <a:off x="1924846" y="1964655"/>
                        <a:ext cx="698500" cy="406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15363618"/>
              </p:ext>
            </p:extLst>
          </p:nvPr>
        </p:nvGraphicFramePr>
        <p:xfrm>
          <a:off x="2066774" y="3114789"/>
          <a:ext cx="584200" cy="419100"/>
        </p:xfrm>
        <a:graphic>
          <a:graphicData uri="http://schemas.openxmlformats.org/presentationml/2006/ole">
            <mc:AlternateContent xmlns:mc="http://schemas.openxmlformats.org/markup-compatibility/2006">
              <mc:Choice xmlns:v="urn:schemas-microsoft-com:vml" Requires="v">
                <p:oleObj spid="_x0000_s636580" name="Equation" r:id="rId7" imgW="584200" imgH="419100" progId="Equation.DSMT4">
                  <p:embed/>
                </p:oleObj>
              </mc:Choice>
              <mc:Fallback>
                <p:oleObj name="Equation" r:id="rId7" imgW="584200" imgH="419100" progId="Equation.DSMT4">
                  <p:embed/>
                  <p:pic>
                    <p:nvPicPr>
                      <p:cNvPr id="0" name=""/>
                      <p:cNvPicPr/>
                      <p:nvPr/>
                    </p:nvPicPr>
                    <p:blipFill>
                      <a:blip r:embed="rId8"/>
                      <a:stretch>
                        <a:fillRect/>
                      </a:stretch>
                    </p:blipFill>
                    <p:spPr>
                      <a:xfrm>
                        <a:off x="2066774" y="3114789"/>
                        <a:ext cx="584200" cy="419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72898796"/>
              </p:ext>
            </p:extLst>
          </p:nvPr>
        </p:nvGraphicFramePr>
        <p:xfrm>
          <a:off x="2542071" y="3501718"/>
          <a:ext cx="647700" cy="406400"/>
        </p:xfrm>
        <a:graphic>
          <a:graphicData uri="http://schemas.openxmlformats.org/presentationml/2006/ole">
            <mc:AlternateContent xmlns:mc="http://schemas.openxmlformats.org/markup-compatibility/2006">
              <mc:Choice xmlns:v="urn:schemas-microsoft-com:vml" Requires="v">
                <p:oleObj spid="_x0000_s636581" name="Equation" r:id="rId9" imgW="647700" imgH="406400" progId="Equation.DSMT4">
                  <p:embed/>
                </p:oleObj>
              </mc:Choice>
              <mc:Fallback>
                <p:oleObj name="Equation" r:id="rId9" imgW="647700" imgH="406400" progId="Equation.DSMT4">
                  <p:embed/>
                  <p:pic>
                    <p:nvPicPr>
                      <p:cNvPr id="0" name=""/>
                      <p:cNvPicPr/>
                      <p:nvPr/>
                    </p:nvPicPr>
                    <p:blipFill>
                      <a:blip r:embed="rId10"/>
                      <a:stretch>
                        <a:fillRect/>
                      </a:stretch>
                    </p:blipFill>
                    <p:spPr>
                      <a:xfrm>
                        <a:off x="2542071" y="3501718"/>
                        <a:ext cx="647700" cy="406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89937933"/>
              </p:ext>
            </p:extLst>
          </p:nvPr>
        </p:nvGraphicFramePr>
        <p:xfrm>
          <a:off x="2462828" y="2763339"/>
          <a:ext cx="457200" cy="419100"/>
        </p:xfrm>
        <a:graphic>
          <a:graphicData uri="http://schemas.openxmlformats.org/presentationml/2006/ole">
            <mc:AlternateContent xmlns:mc="http://schemas.openxmlformats.org/markup-compatibility/2006">
              <mc:Choice xmlns:v="urn:schemas-microsoft-com:vml" Requires="v">
                <p:oleObj spid="_x0000_s636582" name="Equation" r:id="rId11" imgW="457200" imgH="419100" progId="Equation.DSMT4">
                  <p:embed/>
                </p:oleObj>
              </mc:Choice>
              <mc:Fallback>
                <p:oleObj name="Equation" r:id="rId11" imgW="457200" imgH="419100" progId="Equation.DSMT4">
                  <p:embed/>
                  <p:pic>
                    <p:nvPicPr>
                      <p:cNvPr id="0" name=""/>
                      <p:cNvPicPr/>
                      <p:nvPr/>
                    </p:nvPicPr>
                    <p:blipFill>
                      <a:blip r:embed="rId12"/>
                      <a:stretch>
                        <a:fillRect/>
                      </a:stretch>
                    </p:blipFill>
                    <p:spPr>
                      <a:xfrm>
                        <a:off x="2462828" y="2763339"/>
                        <a:ext cx="457200" cy="4191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07074594"/>
              </p:ext>
            </p:extLst>
          </p:nvPr>
        </p:nvGraphicFramePr>
        <p:xfrm>
          <a:off x="741363" y="5838825"/>
          <a:ext cx="5918200" cy="673100"/>
        </p:xfrm>
        <a:graphic>
          <a:graphicData uri="http://schemas.openxmlformats.org/presentationml/2006/ole">
            <mc:AlternateContent xmlns:mc="http://schemas.openxmlformats.org/markup-compatibility/2006">
              <mc:Choice xmlns:v="urn:schemas-microsoft-com:vml" Requires="v">
                <p:oleObj spid="_x0000_s636583" name="Equation" r:id="rId13" imgW="5918200" imgH="673100" progId="Equation.DSMT4">
                  <p:embed/>
                </p:oleObj>
              </mc:Choice>
              <mc:Fallback>
                <p:oleObj name="Equation" r:id="rId13" imgW="5918200" imgH="673100" progId="Equation.DSMT4">
                  <p:embed/>
                  <p:pic>
                    <p:nvPicPr>
                      <p:cNvPr id="0" name=""/>
                      <p:cNvPicPr/>
                      <p:nvPr/>
                    </p:nvPicPr>
                    <p:blipFill>
                      <a:blip r:embed="rId14"/>
                      <a:stretch>
                        <a:fillRect/>
                      </a:stretch>
                    </p:blipFill>
                    <p:spPr>
                      <a:xfrm>
                        <a:off x="741363" y="5838825"/>
                        <a:ext cx="5918200" cy="673100"/>
                      </a:xfrm>
                      <a:prstGeom prst="rect">
                        <a:avLst/>
                      </a:prstGeom>
                    </p:spPr>
                  </p:pic>
                </p:oleObj>
              </mc:Fallback>
            </mc:AlternateContent>
          </a:graphicData>
        </a:graphic>
      </p:graphicFrame>
      <p:pic>
        <p:nvPicPr>
          <p:cNvPr id="16" name="Picture 15" descr="10_39_Figure.jpg"/>
          <p:cNvPicPr>
            <a:picLocks noChangeAspect="1"/>
          </p:cNvPicPr>
          <p:nvPr/>
        </p:nvPicPr>
        <p:blipFill rotWithShape="1">
          <a:blip r:embed="rId15">
            <a:extLst>
              <a:ext uri="{28A0092B-C50C-407E-A947-70E740481C1C}">
                <a14:useLocalDpi xmlns:a14="http://schemas.microsoft.com/office/drawing/2010/main" val="0"/>
              </a:ext>
            </a:extLst>
          </a:blip>
          <a:srcRect b="2848"/>
          <a:stretch/>
        </p:blipFill>
        <p:spPr>
          <a:xfrm>
            <a:off x="5225595" y="1382382"/>
            <a:ext cx="3697322" cy="4401007"/>
          </a:xfrm>
          <a:prstGeom prst="rect">
            <a:avLst/>
          </a:prstGeom>
        </p:spPr>
      </p:pic>
    </p:spTree>
    <p:extLst>
      <p:ext uri="{BB962C8B-B14F-4D97-AF65-F5344CB8AC3E}">
        <p14:creationId xmlns:p14="http://schemas.microsoft.com/office/powerpoint/2010/main" val="3394562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10.10: Coefficients of Friction</a:t>
            </a:r>
          </a:p>
        </p:txBody>
      </p:sp>
      <p:sp>
        <p:nvSpPr>
          <p:cNvPr id="7" name="Content Placeholder 6"/>
          <p:cNvSpPr>
            <a:spLocks noGrp="1"/>
          </p:cNvSpPr>
          <p:nvPr>
            <p:ph idx="1"/>
          </p:nvPr>
        </p:nvSpPr>
        <p:spPr>
          <a:xfrm>
            <a:off x="365123" y="1170432"/>
            <a:ext cx="5141439" cy="5422392"/>
          </a:xfrm>
        </p:spPr>
        <p:txBody>
          <a:bodyPr/>
          <a:lstStyle/>
          <a:p>
            <a:r>
              <a:rPr lang="en-US" sz="2400" dirty="0"/>
              <a:t>Let us now develop a quantitative description of friction:</a:t>
            </a:r>
          </a:p>
          <a:p>
            <a:r>
              <a:rPr lang="en-US" sz="2400" dirty="0"/>
              <a:t>The figure illustrates the following observations.</a:t>
            </a:r>
          </a:p>
          <a:p>
            <a:pPr lvl="1"/>
            <a:r>
              <a:rPr lang="en-US" sz="2400" b="1" dirty="0"/>
              <a:t>The maximum force of static friction exerted by a surface on an object is proportional to the force with which the object presses the surface. </a:t>
            </a:r>
          </a:p>
          <a:p>
            <a:pPr lvl="1"/>
            <a:r>
              <a:rPr lang="en-US" sz="2400" b="1" dirty="0"/>
              <a:t>The force of static friction does not depend on the contact area. </a:t>
            </a:r>
          </a:p>
        </p:txBody>
      </p:sp>
      <p:pic>
        <p:nvPicPr>
          <p:cNvPr id="4" name="Picture 3" descr="10_40_Figure.jpg"/>
          <p:cNvPicPr>
            <a:picLocks noChangeAspect="1"/>
          </p:cNvPicPr>
          <p:nvPr/>
        </p:nvPicPr>
        <p:blipFill rotWithShape="1">
          <a:blip r:embed="rId2">
            <a:extLst>
              <a:ext uri="{28A0092B-C50C-407E-A947-70E740481C1C}">
                <a14:useLocalDpi xmlns:a14="http://schemas.microsoft.com/office/drawing/2010/main" val="0"/>
              </a:ext>
            </a:extLst>
          </a:blip>
          <a:srcRect b="2896"/>
          <a:stretch/>
        </p:blipFill>
        <p:spPr>
          <a:xfrm>
            <a:off x="5616239" y="1377937"/>
            <a:ext cx="3316233" cy="2380354"/>
          </a:xfrm>
          <a:prstGeom prst="rect">
            <a:avLst/>
          </a:prstGeom>
        </p:spPr>
      </p:pic>
      <p:pic>
        <p:nvPicPr>
          <p:cNvPr id="5" name="Picture 4" descr="10_41_Figure.jpg"/>
          <p:cNvPicPr>
            <a:picLocks noChangeAspect="1"/>
          </p:cNvPicPr>
          <p:nvPr/>
        </p:nvPicPr>
        <p:blipFill rotWithShape="1">
          <a:blip r:embed="rId3">
            <a:extLst>
              <a:ext uri="{28A0092B-C50C-407E-A947-70E740481C1C}">
                <a14:useLocalDpi xmlns:a14="http://schemas.microsoft.com/office/drawing/2010/main" val="0"/>
              </a:ext>
            </a:extLst>
          </a:blip>
          <a:srcRect b="2819"/>
          <a:stretch/>
        </p:blipFill>
        <p:spPr>
          <a:xfrm>
            <a:off x="5613200" y="3936312"/>
            <a:ext cx="3319272" cy="2418703"/>
          </a:xfrm>
          <a:prstGeom prst="rect">
            <a:avLst/>
          </a:prstGeom>
        </p:spPr>
      </p:pic>
    </p:spTree>
    <p:extLst>
      <p:ext uri="{BB962C8B-B14F-4D97-AF65-F5344CB8AC3E}">
        <p14:creationId xmlns:p14="http://schemas.microsoft.com/office/powerpoint/2010/main" val="314804115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10.10: Coefficients of Friction</a:t>
            </a:r>
          </a:p>
        </p:txBody>
      </p:sp>
      <p:sp>
        <p:nvSpPr>
          <p:cNvPr id="7" name="Content Placeholder 6"/>
          <p:cNvSpPr>
            <a:spLocks noGrp="1"/>
          </p:cNvSpPr>
          <p:nvPr>
            <p:ph idx="1"/>
          </p:nvPr>
        </p:nvSpPr>
        <p:spPr>
          <a:xfrm>
            <a:off x="365124" y="1170432"/>
            <a:ext cx="6207523" cy="5422392"/>
          </a:xfrm>
        </p:spPr>
        <p:txBody>
          <a:bodyPr/>
          <a:lstStyle/>
          <a:p>
            <a:r>
              <a:rPr lang="en-US" sz="2400" dirty="0" smtClean="0"/>
              <a:t>As we have just determined, the maximum magnitude of the static friction force must be proportional to       as seen in the figure.</a:t>
            </a:r>
          </a:p>
          <a:p>
            <a:r>
              <a:rPr lang="en-US" sz="2400" dirty="0" smtClean="0"/>
              <a:t>Therefore, for any two surfaces 1 and 2 we have</a:t>
            </a:r>
            <a:br>
              <a:rPr lang="en-US" sz="2400" dirty="0" smtClean="0"/>
            </a:br>
            <a:r>
              <a:rPr lang="en-US" sz="2400" dirty="0" smtClean="0"/>
              <a:t/>
            </a:r>
            <a:br>
              <a:rPr lang="en-US" sz="2400" dirty="0" smtClean="0"/>
            </a:br>
            <a:endParaRPr lang="en-US" sz="2400" dirty="0" smtClean="0"/>
          </a:p>
          <a:p>
            <a:r>
              <a:rPr lang="en-US" sz="2400" dirty="0" smtClean="0"/>
              <a:t>The unitless proportionality constant </a:t>
            </a:r>
            <a:r>
              <a:rPr lang="en-US" sz="2400" i="1" dirty="0" smtClean="0"/>
              <a:t>μ</a:t>
            </a:r>
            <a:r>
              <a:rPr lang="en-US" sz="2400" baseline="-25000" dirty="0" smtClean="0"/>
              <a:t>s</a:t>
            </a:r>
            <a:r>
              <a:rPr lang="en-US" sz="2400" dirty="0" smtClean="0"/>
              <a:t> is called the </a:t>
            </a:r>
            <a:r>
              <a:rPr lang="en-US" sz="2400" b="1" dirty="0" smtClean="0"/>
              <a:t>coefficient of static friction</a:t>
            </a:r>
            <a:r>
              <a:rPr lang="en-US" sz="2400" dirty="0" smtClean="0"/>
              <a:t>. </a:t>
            </a:r>
          </a:p>
          <a:p>
            <a:r>
              <a:rPr lang="en-US" sz="2400" dirty="0" smtClean="0"/>
              <a:t>This upper limit means that the magnitude of static friction must obey the following condition:</a:t>
            </a:r>
            <a:endParaRPr lang="en-US" sz="2400" dirty="0"/>
          </a:p>
        </p:txBody>
      </p:sp>
      <p:pic>
        <p:nvPicPr>
          <p:cNvPr id="6" name="Picture 5" descr="10_42_Figure.jpg"/>
          <p:cNvPicPr>
            <a:picLocks noChangeAspect="1"/>
          </p:cNvPicPr>
          <p:nvPr/>
        </p:nvPicPr>
        <p:blipFill rotWithShape="1">
          <a:blip r:embed="rId3">
            <a:extLst>
              <a:ext uri="{28A0092B-C50C-407E-A947-70E740481C1C}">
                <a14:useLocalDpi xmlns:a14="http://schemas.microsoft.com/office/drawing/2010/main" val="0"/>
              </a:ext>
            </a:extLst>
          </a:blip>
          <a:srcRect b="2569"/>
          <a:stretch/>
        </p:blipFill>
        <p:spPr>
          <a:xfrm>
            <a:off x="6592634" y="1314016"/>
            <a:ext cx="2371754" cy="5205330"/>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2716882673"/>
              </p:ext>
            </p:extLst>
          </p:nvPr>
        </p:nvGraphicFramePr>
        <p:xfrm>
          <a:off x="2651279" y="1926059"/>
          <a:ext cx="469900" cy="457200"/>
        </p:xfrm>
        <a:graphic>
          <a:graphicData uri="http://schemas.openxmlformats.org/presentationml/2006/ole">
            <mc:AlternateContent xmlns:mc="http://schemas.openxmlformats.org/markup-compatibility/2006">
              <mc:Choice xmlns:v="urn:schemas-microsoft-com:vml" Requires="v">
                <p:oleObj spid="_x0000_s657732" name="Equation" r:id="rId4" imgW="469900" imgH="457200" progId="Equation.DSMT4">
                  <p:embed/>
                </p:oleObj>
              </mc:Choice>
              <mc:Fallback>
                <p:oleObj name="Equation" r:id="rId4" imgW="469900" imgH="457200" progId="Equation.DSMT4">
                  <p:embed/>
                  <p:pic>
                    <p:nvPicPr>
                      <p:cNvPr id="0" name=""/>
                      <p:cNvPicPr/>
                      <p:nvPr/>
                    </p:nvPicPr>
                    <p:blipFill>
                      <a:blip r:embed="rId5"/>
                      <a:stretch>
                        <a:fillRect/>
                      </a:stretch>
                    </p:blipFill>
                    <p:spPr>
                      <a:xfrm>
                        <a:off x="2651279" y="1926059"/>
                        <a:ext cx="469900"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9060554"/>
              </p:ext>
            </p:extLst>
          </p:nvPr>
        </p:nvGraphicFramePr>
        <p:xfrm>
          <a:off x="2717360" y="3199956"/>
          <a:ext cx="1892300" cy="457200"/>
        </p:xfrm>
        <a:graphic>
          <a:graphicData uri="http://schemas.openxmlformats.org/presentationml/2006/ole">
            <mc:AlternateContent xmlns:mc="http://schemas.openxmlformats.org/markup-compatibility/2006">
              <mc:Choice xmlns:v="urn:schemas-microsoft-com:vml" Requires="v">
                <p:oleObj spid="_x0000_s657733" name="Equation" r:id="rId6" imgW="1892300" imgH="457200" progId="Equation.DSMT4">
                  <p:embed/>
                </p:oleObj>
              </mc:Choice>
              <mc:Fallback>
                <p:oleObj name="Equation" r:id="rId6" imgW="1892300" imgH="457200" progId="Equation.DSMT4">
                  <p:embed/>
                  <p:pic>
                    <p:nvPicPr>
                      <p:cNvPr id="0" name=""/>
                      <p:cNvPicPr/>
                      <p:nvPr/>
                    </p:nvPicPr>
                    <p:blipFill>
                      <a:blip r:embed="rId7"/>
                      <a:stretch>
                        <a:fillRect/>
                      </a:stretch>
                    </p:blipFill>
                    <p:spPr>
                      <a:xfrm>
                        <a:off x="2717360" y="3199956"/>
                        <a:ext cx="18923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05493188"/>
              </p:ext>
            </p:extLst>
          </p:nvPr>
        </p:nvGraphicFramePr>
        <p:xfrm>
          <a:off x="3130550" y="5811838"/>
          <a:ext cx="1320800" cy="444500"/>
        </p:xfrm>
        <a:graphic>
          <a:graphicData uri="http://schemas.openxmlformats.org/presentationml/2006/ole">
            <mc:AlternateContent xmlns:mc="http://schemas.openxmlformats.org/markup-compatibility/2006">
              <mc:Choice xmlns:v="urn:schemas-microsoft-com:vml" Requires="v">
                <p:oleObj spid="_x0000_s657734" name="Equation" r:id="rId8" imgW="1320800" imgH="444500" progId="Equation.DSMT4">
                  <p:embed/>
                </p:oleObj>
              </mc:Choice>
              <mc:Fallback>
                <p:oleObj name="Equation" r:id="rId8" imgW="1320800" imgH="444500" progId="Equation.DSMT4">
                  <p:embed/>
                  <p:pic>
                    <p:nvPicPr>
                      <p:cNvPr id="0" name=""/>
                      <p:cNvPicPr/>
                      <p:nvPr/>
                    </p:nvPicPr>
                    <p:blipFill>
                      <a:blip r:embed="rId9"/>
                      <a:stretch>
                        <a:fillRect/>
                      </a:stretch>
                    </p:blipFill>
                    <p:spPr>
                      <a:xfrm>
                        <a:off x="3130550" y="5811838"/>
                        <a:ext cx="1320800" cy="444500"/>
                      </a:xfrm>
                      <a:prstGeom prst="rect">
                        <a:avLst/>
                      </a:prstGeom>
                    </p:spPr>
                  </p:pic>
                </p:oleObj>
              </mc:Fallback>
            </mc:AlternateContent>
          </a:graphicData>
        </a:graphic>
      </p:graphicFrame>
    </p:spTree>
    <p:extLst>
      <p:ext uri="{BB962C8B-B14F-4D97-AF65-F5344CB8AC3E}">
        <p14:creationId xmlns:p14="http://schemas.microsoft.com/office/powerpoint/2010/main" val="392273808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10.10: Coefficients of Friction</a:t>
            </a:r>
          </a:p>
        </p:txBody>
      </p:sp>
      <p:pic>
        <p:nvPicPr>
          <p:cNvPr id="10" name="Picture 9" descr="10_01_Table.jpg"/>
          <p:cNvPicPr>
            <a:picLocks noChangeAspect="1"/>
          </p:cNvPicPr>
          <p:nvPr/>
        </p:nvPicPr>
        <p:blipFill rotWithShape="1">
          <a:blip r:embed="rId2">
            <a:extLst>
              <a:ext uri="{28A0092B-C50C-407E-A947-70E740481C1C}">
                <a14:useLocalDpi xmlns:a14="http://schemas.microsoft.com/office/drawing/2010/main" val="0"/>
              </a:ext>
            </a:extLst>
          </a:blip>
          <a:srcRect b="2709"/>
          <a:stretch/>
        </p:blipFill>
        <p:spPr>
          <a:xfrm>
            <a:off x="1821098" y="1368665"/>
            <a:ext cx="5501805" cy="5029200"/>
          </a:xfrm>
          <a:prstGeom prst="rect">
            <a:avLst/>
          </a:prstGeom>
        </p:spPr>
      </p:pic>
    </p:spTree>
    <p:extLst>
      <p:ext uri="{BB962C8B-B14F-4D97-AF65-F5344CB8AC3E}">
        <p14:creationId xmlns:p14="http://schemas.microsoft.com/office/powerpoint/2010/main" val="717544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a panic situation, many drivers make the mistake of locking their brakes and skidding to a stop rather than applying the brakes gently. A skidding car often takes longer to stop. Why</a:t>
            </a:r>
            <a:r>
              <a:rPr lang="en-US" dirty="0" smtClean="0"/>
              <a:t>?</a:t>
            </a:r>
          </a:p>
          <a:p>
            <a:endParaRPr lang="en-US" dirty="0"/>
          </a:p>
          <a:p>
            <a:pPr marL="742950" indent="-514350">
              <a:buFont typeface="+mj-lt"/>
              <a:buAutoNum type="arabicPeriod"/>
            </a:pPr>
            <a:r>
              <a:rPr lang="en-US" dirty="0"/>
              <a:t>This is a misconception; it doesn’t matter how the brakes are applied.</a:t>
            </a:r>
          </a:p>
          <a:p>
            <a:pPr marL="742950" indent="-514350">
              <a:buFont typeface="+mj-lt"/>
              <a:buAutoNum type="arabicPeriod"/>
            </a:pPr>
            <a:r>
              <a:rPr lang="en-US" dirty="0"/>
              <a:t>The coefficient of static friction is larger than the coefficient of kinetic friction.</a:t>
            </a:r>
          </a:p>
          <a:p>
            <a:pPr marL="742950" indent="-514350">
              <a:buFont typeface="+mj-lt"/>
              <a:buAutoNum type="arabicPeriod"/>
            </a:pPr>
            <a:r>
              <a:rPr lang="en-US" dirty="0"/>
              <a:t>The coefficient of kinetic friction is larger than the coefficient of static friction</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10.10</a:t>
            </a:r>
          </a:p>
          <a:p>
            <a:r>
              <a:rPr lang="en-US" dirty="0"/>
              <a:t>Clicker Question 9</a:t>
            </a:r>
          </a:p>
        </p:txBody>
      </p:sp>
    </p:spTree>
    <p:extLst>
      <p:ext uri="{BB962C8B-B14F-4D97-AF65-F5344CB8AC3E}">
        <p14:creationId xmlns:p14="http://schemas.microsoft.com/office/powerpoint/2010/main" val="2392284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a panic situation, many drivers make the mistake of locking their brakes and skidding to a stop rather than applying the brakes gently. A skidding car often takes longer to stop. Why</a:t>
            </a:r>
            <a:r>
              <a:rPr lang="en-US" dirty="0" smtClean="0"/>
              <a:t>?</a:t>
            </a:r>
          </a:p>
          <a:p>
            <a:endParaRPr lang="en-US" dirty="0"/>
          </a:p>
          <a:p>
            <a:pPr marL="742950" indent="-514350">
              <a:buFont typeface="+mj-lt"/>
              <a:buAutoNum type="arabicPeriod"/>
            </a:pPr>
            <a:r>
              <a:rPr lang="en-US" dirty="0"/>
              <a:t>This is a misconception; it doesn’t matter how the brakes are applied.</a:t>
            </a:r>
          </a:p>
          <a:p>
            <a:pPr marL="742950" indent="-514350">
              <a:buFont typeface="+mj-lt"/>
              <a:buAutoNum type="arabicPeriod"/>
            </a:pPr>
            <a:r>
              <a:rPr lang="en-US" dirty="0">
                <a:solidFill>
                  <a:srgbClr val="FF0000"/>
                </a:solidFill>
              </a:rPr>
              <a:t>The coefficient of static friction is larger than the coefficient of kinetic friction.</a:t>
            </a:r>
          </a:p>
          <a:p>
            <a:pPr marL="742950" indent="-514350">
              <a:buFont typeface="+mj-lt"/>
              <a:buAutoNum type="arabicPeriod"/>
            </a:pPr>
            <a:r>
              <a:rPr lang="en-US" dirty="0"/>
              <a:t>The coefficient of kinetic friction is larger than the coefficient of static friction</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10.10</a:t>
            </a:r>
          </a:p>
          <a:p>
            <a:r>
              <a:rPr lang="en-US" dirty="0"/>
              <a:t>Clicker Question 9</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4280264"/>
            <a:ext cx="621751" cy="713184"/>
          </a:xfrm>
          <a:prstGeom prst="rect">
            <a:avLst/>
          </a:prstGeom>
        </p:spPr>
      </p:pic>
    </p:spTree>
    <p:extLst>
      <p:ext uri="{BB962C8B-B14F-4D97-AF65-F5344CB8AC3E}">
        <p14:creationId xmlns:p14="http://schemas.microsoft.com/office/powerpoint/2010/main" val="22813397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19883"/>
            <a:ext cx="9144000" cy="553998"/>
          </a:xfrm>
        </p:spPr>
        <p:txBody>
          <a:bodyPr/>
          <a:lstStyle/>
          <a:p>
            <a:r>
              <a:rPr lang="en-US" dirty="0">
                <a:solidFill>
                  <a:schemeClr val="bg1"/>
                </a:solidFill>
              </a:rPr>
              <a:t>Example 10.8 Pulling a friend up a hill</a:t>
            </a:r>
          </a:p>
        </p:txBody>
      </p:sp>
      <p:sp>
        <p:nvSpPr>
          <p:cNvPr id="6" name="Content Placeholder 5"/>
          <p:cNvSpPr>
            <a:spLocks noGrp="1"/>
          </p:cNvSpPr>
          <p:nvPr>
            <p:ph idx="1"/>
          </p:nvPr>
        </p:nvSpPr>
        <p:spPr>
          <a:xfrm>
            <a:off x="7341" y="1206521"/>
            <a:ext cx="9144000" cy="3535537"/>
          </a:xfrm>
        </p:spPr>
        <p:txBody>
          <a:bodyPr/>
          <a:lstStyle/>
          <a:p>
            <a:pPr marL="0" indent="0">
              <a:buNone/>
            </a:pPr>
            <a:r>
              <a:rPr lang="en-US" dirty="0"/>
              <a:t>A hiker is helping a friend up a hill that makes an angle of </a:t>
            </a:r>
            <a:r>
              <a:rPr lang="en-US" dirty="0" smtClean="0"/>
              <a:t>30</a:t>
            </a:r>
            <a:r>
              <a:rPr lang="en-US" dirty="0" smtClean="0">
                <a:sym typeface="Symbol"/>
              </a:rPr>
              <a:t> </a:t>
            </a:r>
            <a:r>
              <a:rPr lang="en-US" dirty="0" smtClean="0"/>
              <a:t>with </a:t>
            </a:r>
            <a:r>
              <a:rPr lang="en-US" dirty="0"/>
              <a:t>level ground. The hiker, who is farther up the hill, is pulling on a cable attached to his friend. The cable is parallel to the hill so that it also makes an angle of </a:t>
            </a:r>
            <a:r>
              <a:rPr lang="en-US" dirty="0" smtClean="0"/>
              <a:t>30</a:t>
            </a:r>
            <a:r>
              <a:rPr lang="en-US" dirty="0" smtClean="0">
                <a:sym typeface="Symbol"/>
              </a:rPr>
              <a:t> </a:t>
            </a:r>
            <a:r>
              <a:rPr lang="en-US" dirty="0" smtClean="0"/>
              <a:t>with </a:t>
            </a:r>
            <a:r>
              <a:rPr lang="en-US" dirty="0"/>
              <a:t>the horizontal. If the coefficient of static friction between the soles of the hiker’s boots and the surface of the hill is 0.80 and his inertia is 65 kg, what is the maximum magnitude of the force he can exert on the cable without slipping?</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0" y="-227560"/>
            <a:ext cx="9144000" cy="1157760"/>
          </a:xfrm>
        </p:spPr>
        <p:txBody>
          <a:bodyPr/>
          <a:lstStyle/>
          <a:p>
            <a:r>
              <a:rPr lang="en-US" dirty="0"/>
              <a:t>Section 10.10: Coefficients of Friction</a:t>
            </a:r>
          </a:p>
        </p:txBody>
      </p:sp>
      <p:pic>
        <p:nvPicPr>
          <p:cNvPr id="8" name="Picture 7" descr="10_43_Figure.jpg"/>
          <p:cNvPicPr>
            <a:picLocks noChangeAspect="1"/>
          </p:cNvPicPr>
          <p:nvPr/>
        </p:nvPicPr>
        <p:blipFill rotWithShape="1">
          <a:blip r:embed="rId2">
            <a:extLst>
              <a:ext uri="{28A0092B-C50C-407E-A947-70E740481C1C}">
                <a14:useLocalDpi xmlns:a14="http://schemas.microsoft.com/office/drawing/2010/main" val="0"/>
              </a:ext>
            </a:extLst>
          </a:blip>
          <a:srcRect t="13457" r="47607" b="12457"/>
          <a:stretch/>
        </p:blipFill>
        <p:spPr>
          <a:xfrm>
            <a:off x="6250472" y="4375026"/>
            <a:ext cx="2786167" cy="2275600"/>
          </a:xfrm>
          <a:prstGeom prst="rect">
            <a:avLst/>
          </a:prstGeom>
        </p:spPr>
      </p:pic>
    </p:spTree>
    <p:extLst>
      <p:ext uri="{BB962C8B-B14F-4D97-AF65-F5344CB8AC3E}">
        <p14:creationId xmlns:p14="http://schemas.microsoft.com/office/powerpoint/2010/main" val="1375513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0_43_Figure.jpg"/>
          <p:cNvPicPr>
            <a:picLocks noChangeAspect="1"/>
          </p:cNvPicPr>
          <p:nvPr/>
        </p:nvPicPr>
        <p:blipFill rotWithShape="1">
          <a:blip r:embed="rId3">
            <a:extLst>
              <a:ext uri="{28A0092B-C50C-407E-A947-70E740481C1C}">
                <a14:useLocalDpi xmlns:a14="http://schemas.microsoft.com/office/drawing/2010/main" val="0"/>
              </a:ext>
            </a:extLst>
          </a:blip>
          <a:srcRect b="3598"/>
          <a:stretch/>
        </p:blipFill>
        <p:spPr>
          <a:xfrm>
            <a:off x="1989052" y="3773425"/>
            <a:ext cx="5165896" cy="2876492"/>
          </a:xfrm>
          <a:prstGeom prst="rect">
            <a:avLst/>
          </a:prstGeom>
        </p:spPr>
      </p:pic>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p:txBody>
          <a:bodyPr/>
          <a:lstStyle/>
          <a:p>
            <a:pPr marL="0" indent="0">
              <a:buNone/>
            </a:pPr>
            <a:r>
              <a:rPr lang="en-US" sz="2400" dirty="0"/>
              <a:t>❶ GETTING STARTED The forces exerted on the hiker are a </a:t>
            </a:r>
            <a:r>
              <a:rPr lang="en-US" sz="2400" dirty="0" smtClean="0"/>
              <a:t>force      exerted </a:t>
            </a:r>
            <a:r>
              <a:rPr lang="en-US" sz="2400" dirty="0"/>
              <a:t>by the cable and directed down the hill (this force forms an interaction pair with the force the hiker exerts on the cable), the force of </a:t>
            </a:r>
            <a:r>
              <a:rPr lang="en-US" sz="2400" dirty="0" smtClean="0"/>
              <a:t>gravity     </a:t>
            </a:r>
            <a:r>
              <a:rPr lang="en-US" sz="2400" spc="-200" dirty="0" smtClean="0"/>
              <a:t> </a:t>
            </a:r>
            <a:r>
              <a:rPr lang="en-US" sz="2400" dirty="0" smtClean="0"/>
              <a:t>, </a:t>
            </a:r>
            <a:r>
              <a:rPr lang="en-US" sz="2400" dirty="0"/>
              <a:t>and the contact force exerted by the surface of the hill on the hiker.</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8" name="Object 7"/>
          <p:cNvGraphicFramePr>
            <a:graphicFrameLocks noChangeAspect="1"/>
          </p:cNvGraphicFramePr>
          <p:nvPr>
            <p:extLst>
              <p:ext uri="{D42A27DB-BD31-4B8C-83A1-F6EECF244321}">
                <p14:modId xmlns:p14="http://schemas.microsoft.com/office/powerpoint/2010/main" val="3415428376"/>
              </p:ext>
            </p:extLst>
          </p:nvPr>
        </p:nvGraphicFramePr>
        <p:xfrm>
          <a:off x="1116013" y="2262419"/>
          <a:ext cx="393700" cy="457200"/>
        </p:xfrm>
        <a:graphic>
          <a:graphicData uri="http://schemas.openxmlformats.org/presentationml/2006/ole">
            <mc:AlternateContent xmlns:mc="http://schemas.openxmlformats.org/markup-compatibility/2006">
              <mc:Choice xmlns:v="urn:schemas-microsoft-com:vml" Requires="v">
                <p:oleObj spid="_x0000_s100208" name="Equation" r:id="rId4" imgW="393700" imgH="457200" progId="Equation.DSMT4">
                  <p:embed/>
                </p:oleObj>
              </mc:Choice>
              <mc:Fallback>
                <p:oleObj name="Equation" r:id="rId4" imgW="393700" imgH="457200" progId="Equation.DSMT4">
                  <p:embed/>
                  <p:pic>
                    <p:nvPicPr>
                      <p:cNvPr id="0" name=""/>
                      <p:cNvPicPr/>
                      <p:nvPr/>
                    </p:nvPicPr>
                    <p:blipFill>
                      <a:blip r:embed="rId5"/>
                      <a:stretch>
                        <a:fillRect/>
                      </a:stretch>
                    </p:blipFill>
                    <p:spPr>
                      <a:xfrm>
                        <a:off x="1116013" y="2262419"/>
                        <a:ext cx="393700"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42812669"/>
              </p:ext>
            </p:extLst>
          </p:nvPr>
        </p:nvGraphicFramePr>
        <p:xfrm>
          <a:off x="4170192" y="2994890"/>
          <a:ext cx="419100" cy="444500"/>
        </p:xfrm>
        <a:graphic>
          <a:graphicData uri="http://schemas.openxmlformats.org/presentationml/2006/ole">
            <mc:AlternateContent xmlns:mc="http://schemas.openxmlformats.org/markup-compatibility/2006">
              <mc:Choice xmlns:v="urn:schemas-microsoft-com:vml" Requires="v">
                <p:oleObj spid="_x0000_s100209" name="Equation" r:id="rId6" imgW="419100" imgH="444500" progId="Equation.DSMT4">
                  <p:embed/>
                </p:oleObj>
              </mc:Choice>
              <mc:Fallback>
                <p:oleObj name="Equation" r:id="rId6" imgW="419100" imgH="444500" progId="Equation.DSMT4">
                  <p:embed/>
                  <p:pic>
                    <p:nvPicPr>
                      <p:cNvPr id="0" name=""/>
                      <p:cNvPicPr/>
                      <p:nvPr/>
                    </p:nvPicPr>
                    <p:blipFill>
                      <a:blip r:embed="rId7"/>
                      <a:stretch>
                        <a:fillRect/>
                      </a:stretch>
                    </p:blipFill>
                    <p:spPr>
                      <a:xfrm>
                        <a:off x="4170192" y="2994890"/>
                        <a:ext cx="419100" cy="444500"/>
                      </a:xfrm>
                      <a:prstGeom prst="rect">
                        <a:avLst/>
                      </a:prstGeom>
                    </p:spPr>
                  </p:pic>
                </p:oleObj>
              </mc:Fallback>
            </mc:AlternateContent>
          </a:graphicData>
        </a:graphic>
      </p:graphicFrame>
    </p:spTree>
    <p:extLst>
      <p:ext uri="{BB962C8B-B14F-4D97-AF65-F5344CB8AC3E}">
        <p14:creationId xmlns:p14="http://schemas.microsoft.com/office/powerpoint/2010/main" val="3461346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0_43_Figure.jpg"/>
          <p:cNvPicPr>
            <a:picLocks noChangeAspect="1"/>
          </p:cNvPicPr>
          <p:nvPr/>
        </p:nvPicPr>
        <p:blipFill rotWithShape="1">
          <a:blip r:embed="rId3">
            <a:extLst>
              <a:ext uri="{28A0092B-C50C-407E-A947-70E740481C1C}">
                <a14:useLocalDpi xmlns:a14="http://schemas.microsoft.com/office/drawing/2010/main" val="0"/>
              </a:ext>
            </a:extLst>
          </a:blip>
          <a:srcRect b="3598"/>
          <a:stretch/>
        </p:blipFill>
        <p:spPr>
          <a:xfrm>
            <a:off x="1979712" y="3835977"/>
            <a:ext cx="5184576" cy="2886894"/>
          </a:xfrm>
          <a:prstGeom prst="rect">
            <a:avLst/>
          </a:prstGeom>
        </p:spPr>
      </p:pic>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p:txBody>
          <a:bodyPr/>
          <a:lstStyle/>
          <a:p>
            <a:pPr marL="0" indent="0">
              <a:buNone/>
            </a:pPr>
            <a:r>
              <a:rPr lang="en-US" sz="2400" dirty="0"/>
              <a:t>❶ GETTING STARTED This last force has two components: the normal force </a:t>
            </a:r>
            <a:r>
              <a:rPr lang="en-US" sz="2400" dirty="0" smtClean="0"/>
              <a:t>     and </a:t>
            </a:r>
            <a:r>
              <a:rPr lang="en-US" sz="2400" dirty="0"/>
              <a:t>the force of static </a:t>
            </a:r>
            <a:r>
              <a:rPr lang="en-US" sz="2400" dirty="0" smtClean="0"/>
              <a:t>friction     . </a:t>
            </a:r>
            <a:r>
              <a:rPr lang="en-US" sz="2400" dirty="0"/>
              <a:t>The force of static friction is directed up the hill. If the hiker is not to slip, his acceleration must be zero, and so the forces in the normal (</a:t>
            </a:r>
            <a:r>
              <a:rPr lang="en-US" sz="2400" i="1" dirty="0"/>
              <a:t>y</a:t>
            </a:r>
            <a:r>
              <a:rPr lang="en-US" sz="2400" dirty="0"/>
              <a:t>) and tangential (</a:t>
            </a:r>
            <a:r>
              <a:rPr lang="en-US" sz="2400" i="1" dirty="0"/>
              <a:t>x</a:t>
            </a:r>
            <a:r>
              <a:rPr lang="en-US" sz="2400" dirty="0"/>
              <a:t>) directions must add up to zero.</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9" name="Object 8"/>
          <p:cNvGraphicFramePr>
            <a:graphicFrameLocks noChangeAspect="1"/>
          </p:cNvGraphicFramePr>
          <p:nvPr>
            <p:extLst>
              <p:ext uri="{D42A27DB-BD31-4B8C-83A1-F6EECF244321}">
                <p14:modId xmlns:p14="http://schemas.microsoft.com/office/powerpoint/2010/main" val="3637119035"/>
              </p:ext>
            </p:extLst>
          </p:nvPr>
        </p:nvGraphicFramePr>
        <p:xfrm>
          <a:off x="2506219" y="2262515"/>
          <a:ext cx="381000" cy="457200"/>
        </p:xfrm>
        <a:graphic>
          <a:graphicData uri="http://schemas.openxmlformats.org/presentationml/2006/ole">
            <mc:AlternateContent xmlns:mc="http://schemas.openxmlformats.org/markup-compatibility/2006">
              <mc:Choice xmlns:v="urn:schemas-microsoft-com:vml" Requires="v">
                <p:oleObj spid="_x0000_s101229" name="Equation" r:id="rId4" imgW="381000" imgH="457200" progId="Equation.DSMT4">
                  <p:embed/>
                </p:oleObj>
              </mc:Choice>
              <mc:Fallback>
                <p:oleObj name="Equation" r:id="rId4" imgW="381000" imgH="457200" progId="Equation.DSMT4">
                  <p:embed/>
                  <p:pic>
                    <p:nvPicPr>
                      <p:cNvPr id="0" name=""/>
                      <p:cNvPicPr/>
                      <p:nvPr/>
                    </p:nvPicPr>
                    <p:blipFill>
                      <a:blip r:embed="rId5"/>
                      <a:stretch>
                        <a:fillRect/>
                      </a:stretch>
                    </p:blipFill>
                    <p:spPr>
                      <a:xfrm>
                        <a:off x="2506219" y="2262515"/>
                        <a:ext cx="3810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75823627"/>
              </p:ext>
            </p:extLst>
          </p:nvPr>
        </p:nvGraphicFramePr>
        <p:xfrm>
          <a:off x="6572242" y="2261689"/>
          <a:ext cx="381000" cy="457200"/>
        </p:xfrm>
        <a:graphic>
          <a:graphicData uri="http://schemas.openxmlformats.org/presentationml/2006/ole">
            <mc:AlternateContent xmlns:mc="http://schemas.openxmlformats.org/markup-compatibility/2006">
              <mc:Choice xmlns:v="urn:schemas-microsoft-com:vml" Requires="v">
                <p:oleObj spid="_x0000_s101230" name="Equation" r:id="rId6" imgW="381000" imgH="457200" progId="Equation.DSMT4">
                  <p:embed/>
                </p:oleObj>
              </mc:Choice>
              <mc:Fallback>
                <p:oleObj name="Equation" r:id="rId6" imgW="381000" imgH="457200" progId="Equation.DSMT4">
                  <p:embed/>
                  <p:pic>
                    <p:nvPicPr>
                      <p:cNvPr id="0" name=""/>
                      <p:cNvPicPr/>
                      <p:nvPr/>
                    </p:nvPicPr>
                    <p:blipFill>
                      <a:blip r:embed="rId7"/>
                      <a:stretch>
                        <a:fillRect/>
                      </a:stretch>
                    </p:blipFill>
                    <p:spPr>
                      <a:xfrm>
                        <a:off x="6572242" y="2261689"/>
                        <a:ext cx="381000" cy="457200"/>
                      </a:xfrm>
                      <a:prstGeom prst="rect">
                        <a:avLst/>
                      </a:prstGeom>
                    </p:spPr>
                  </p:pic>
                </p:oleObj>
              </mc:Fallback>
            </mc:AlternateContent>
          </a:graphicData>
        </a:graphic>
      </p:graphicFrame>
    </p:spTree>
    <p:extLst>
      <p:ext uri="{BB962C8B-B14F-4D97-AF65-F5344CB8AC3E}">
        <p14:creationId xmlns:p14="http://schemas.microsoft.com/office/powerpoint/2010/main" val="261537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4" name="Text Placeholder 13"/>
          <p:cNvSpPr>
            <a:spLocks noGrp="1"/>
          </p:cNvSpPr>
          <p:nvPr>
            <p:ph type="body" sz="quarter" idx="11"/>
          </p:nvPr>
        </p:nvSpPr>
        <p:spPr/>
        <p:txBody>
          <a:bodyPr/>
          <a:lstStyle/>
          <a:p>
            <a:r>
              <a:rPr lang="en-US" dirty="0"/>
              <a:t>Section 10.2: Vectors in a </a:t>
            </a:r>
            <a:r>
              <a:rPr lang="en-US" dirty="0" smtClean="0"/>
              <a:t>plane</a:t>
            </a:r>
            <a:endParaRPr lang="en-US" dirty="0"/>
          </a:p>
        </p:txBody>
      </p:sp>
      <p:sp>
        <p:nvSpPr>
          <p:cNvPr id="6" name="Content Placeholder 5"/>
          <p:cNvSpPr>
            <a:spLocks noGrp="1"/>
          </p:cNvSpPr>
          <p:nvPr>
            <p:ph idx="1"/>
          </p:nvPr>
        </p:nvSpPr>
        <p:spPr>
          <a:xfrm>
            <a:off x="-190124" y="1170432"/>
            <a:ext cx="5400869" cy="5422392"/>
          </a:xfrm>
        </p:spPr>
        <p:txBody>
          <a:bodyPr/>
          <a:lstStyle/>
          <a:p>
            <a:r>
              <a:rPr lang="en-US" sz="2400" dirty="0" smtClean="0"/>
              <a:t>To analyze the motion of an object moving in a plane, we need to define two reference axes, </a:t>
            </a:r>
            <a:r>
              <a:rPr lang="en-US" sz="2400" i="1" dirty="0" smtClean="0"/>
              <a:t>x </a:t>
            </a:r>
            <a:r>
              <a:rPr lang="en-US" sz="2400" dirty="0" smtClean="0"/>
              <a:t>and </a:t>
            </a:r>
            <a:r>
              <a:rPr lang="en-US" sz="2400" i="1" dirty="0" smtClean="0"/>
              <a:t>y</a:t>
            </a:r>
            <a:r>
              <a:rPr lang="en-US" sz="2400" dirty="0" smtClean="0"/>
              <a:t>.</a:t>
            </a:r>
          </a:p>
          <a:p>
            <a:pPr marL="0" indent="0">
              <a:buNone/>
            </a:pPr>
            <a:endParaRPr lang="en-US" sz="2400" dirty="0" smtClean="0"/>
          </a:p>
          <a:p>
            <a:endParaRPr lang="en-US" sz="2400" dirty="0" smtClean="0"/>
          </a:p>
          <a:p>
            <a:endParaRPr lang="en-US" sz="2400" dirty="0" smtClean="0"/>
          </a:p>
          <a:p>
            <a:r>
              <a:rPr lang="en-US" sz="2400" dirty="0"/>
              <a:t>T</a:t>
            </a:r>
            <a:r>
              <a:rPr lang="en-US" sz="2400" dirty="0" smtClean="0"/>
              <a:t>he ball’s displacement in Earth’s reference frame is the vector sum of the horizontal displacement      and the vertical displacement </a:t>
            </a:r>
            <a:endParaRPr lang="en-US" sz="2400" dirty="0"/>
          </a:p>
        </p:txBody>
      </p:sp>
      <p:graphicFrame>
        <p:nvGraphicFramePr>
          <p:cNvPr id="2" name="Object 1"/>
          <p:cNvGraphicFramePr>
            <a:graphicFrameLocks noChangeAspect="1"/>
          </p:cNvGraphicFramePr>
          <p:nvPr>
            <p:extLst>
              <p:ext uri="{D42A27DB-BD31-4B8C-83A1-F6EECF244321}">
                <p14:modId xmlns:p14="http://schemas.microsoft.com/office/powerpoint/2010/main" val="764234826"/>
              </p:ext>
            </p:extLst>
          </p:nvPr>
        </p:nvGraphicFramePr>
        <p:xfrm>
          <a:off x="3221123" y="4500713"/>
          <a:ext cx="381000" cy="266700"/>
        </p:xfrm>
        <a:graphic>
          <a:graphicData uri="http://schemas.openxmlformats.org/presentationml/2006/ole">
            <mc:AlternateContent xmlns:mc="http://schemas.openxmlformats.org/markup-compatibility/2006">
              <mc:Choice xmlns:v="urn:schemas-microsoft-com:vml" Requires="v">
                <p:oleObj spid="_x0000_s459210" name="Equation" r:id="rId4" imgW="381000" imgH="266700" progId="Equation.DSMT4">
                  <p:embed/>
                </p:oleObj>
              </mc:Choice>
              <mc:Fallback>
                <p:oleObj name="Equation" r:id="rId4" imgW="381000" imgH="266700" progId="Equation.DSMT4">
                  <p:embed/>
                  <p:pic>
                    <p:nvPicPr>
                      <p:cNvPr id="0" name=""/>
                      <p:cNvPicPr/>
                      <p:nvPr/>
                    </p:nvPicPr>
                    <p:blipFill>
                      <a:blip r:embed="rId5"/>
                      <a:stretch>
                        <a:fillRect/>
                      </a:stretch>
                    </p:blipFill>
                    <p:spPr>
                      <a:xfrm>
                        <a:off x="3221123" y="4500713"/>
                        <a:ext cx="381000" cy="2667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06402603"/>
              </p:ext>
            </p:extLst>
          </p:nvPr>
        </p:nvGraphicFramePr>
        <p:xfrm>
          <a:off x="2907950" y="4881058"/>
          <a:ext cx="431800" cy="330200"/>
        </p:xfrm>
        <a:graphic>
          <a:graphicData uri="http://schemas.openxmlformats.org/presentationml/2006/ole">
            <mc:AlternateContent xmlns:mc="http://schemas.openxmlformats.org/markup-compatibility/2006">
              <mc:Choice xmlns:v="urn:schemas-microsoft-com:vml" Requires="v">
                <p:oleObj spid="_x0000_s459211" name="Equation" r:id="rId6" imgW="431800" imgH="330200" progId="Equation.DSMT4">
                  <p:embed/>
                </p:oleObj>
              </mc:Choice>
              <mc:Fallback>
                <p:oleObj name="Equation" r:id="rId6" imgW="431800" imgH="330200" progId="Equation.DSMT4">
                  <p:embed/>
                  <p:pic>
                    <p:nvPicPr>
                      <p:cNvPr id="0" name=""/>
                      <p:cNvPicPr>
                        <a:picLocks noChangeAspect="1" noChangeArrowheads="1"/>
                      </p:cNvPicPr>
                      <p:nvPr/>
                    </p:nvPicPr>
                    <p:blipFill>
                      <a:blip r:embed="rId7"/>
                      <a:srcRect/>
                      <a:stretch>
                        <a:fillRect/>
                      </a:stretch>
                    </p:blipFill>
                    <p:spPr bwMode="auto">
                      <a:xfrm>
                        <a:off x="2907950" y="4881058"/>
                        <a:ext cx="431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15" descr="10_02_Figure.jpg"/>
          <p:cNvPicPr>
            <a:picLocks noChangeAspect="1"/>
          </p:cNvPicPr>
          <p:nvPr/>
        </p:nvPicPr>
        <p:blipFill rotWithShape="1">
          <a:blip r:embed="rId8">
            <a:extLst>
              <a:ext uri="{28A0092B-C50C-407E-A947-70E740481C1C}">
                <a14:useLocalDpi xmlns:a14="http://schemas.microsoft.com/office/drawing/2010/main" val="0"/>
              </a:ext>
            </a:extLst>
          </a:blip>
          <a:srcRect b="2935"/>
          <a:stretch/>
        </p:blipFill>
        <p:spPr>
          <a:xfrm>
            <a:off x="5465233" y="1270623"/>
            <a:ext cx="3547741" cy="2460063"/>
          </a:xfrm>
          <a:prstGeom prst="rect">
            <a:avLst/>
          </a:prstGeom>
        </p:spPr>
      </p:pic>
      <p:pic>
        <p:nvPicPr>
          <p:cNvPr id="17" name="Picture 16" descr="10_03_Figure.jpg"/>
          <p:cNvPicPr>
            <a:picLocks noChangeAspect="1"/>
          </p:cNvPicPr>
          <p:nvPr/>
        </p:nvPicPr>
        <p:blipFill rotWithShape="1">
          <a:blip r:embed="rId9">
            <a:extLst>
              <a:ext uri="{28A0092B-C50C-407E-A947-70E740481C1C}">
                <a14:useLocalDpi xmlns:a14="http://schemas.microsoft.com/office/drawing/2010/main" val="0"/>
              </a:ext>
            </a:extLst>
          </a:blip>
          <a:srcRect b="2595"/>
          <a:stretch/>
        </p:blipFill>
        <p:spPr>
          <a:xfrm>
            <a:off x="5465233" y="3989293"/>
            <a:ext cx="2779233" cy="2684891"/>
          </a:xfrm>
          <a:prstGeom prst="rect">
            <a:avLst/>
          </a:prstGeom>
        </p:spPr>
      </p:pic>
    </p:spTree>
    <p:extLst>
      <p:ext uri="{BB962C8B-B14F-4D97-AF65-F5344CB8AC3E}">
        <p14:creationId xmlns:p14="http://schemas.microsoft.com/office/powerpoint/2010/main" val="87963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97861"/>
            <a:ext cx="9144000" cy="553998"/>
          </a:xfrm>
        </p:spPr>
        <p:txBody>
          <a:bodyPr/>
          <a:lstStyle/>
          <a:p>
            <a:r>
              <a:rPr lang="en-US" dirty="0">
                <a:solidFill>
                  <a:srgbClr val="FFFFFF"/>
                </a:solidFill>
              </a:rPr>
              <a:t>Example 10.8 Pulling a friend up a hill (cont.)</a:t>
            </a:r>
          </a:p>
        </p:txBody>
      </p:sp>
      <p:sp>
        <p:nvSpPr>
          <p:cNvPr id="6" name="Content Placeholder 5"/>
          <p:cNvSpPr>
            <a:spLocks noGrp="1"/>
          </p:cNvSpPr>
          <p:nvPr>
            <p:ph idx="1"/>
          </p:nvPr>
        </p:nvSpPr>
        <p:spPr>
          <a:xfrm>
            <a:off x="0" y="1199181"/>
            <a:ext cx="9144000" cy="4718304"/>
          </a:xfrm>
        </p:spPr>
        <p:txBody>
          <a:bodyPr/>
          <a:lstStyle/>
          <a:p>
            <a:pPr marL="0" indent="0">
              <a:buNone/>
            </a:pPr>
            <a:r>
              <a:rPr lang="en-US" dirty="0"/>
              <a:t>❸ </a:t>
            </a:r>
            <a:r>
              <a:rPr lang="en-US" dirty="0" smtClean="0"/>
              <a:t>Because </a:t>
            </a:r>
            <a:r>
              <a:rPr lang="en-US" dirty="0"/>
              <a:t>the magnitude of the force of gravity exerted on the hiker is </a:t>
            </a:r>
            <a:r>
              <a:rPr lang="en-US" i="1" dirty="0"/>
              <a:t>mg</a:t>
            </a:r>
            <a:r>
              <a:rPr lang="en-US" dirty="0"/>
              <a:t>, I have in the </a:t>
            </a:r>
            <a:r>
              <a:rPr lang="en-US" i="1" dirty="0"/>
              <a:t>y</a:t>
            </a:r>
            <a:r>
              <a:rPr lang="en-US" dirty="0"/>
              <a:t> </a:t>
            </a:r>
            <a:r>
              <a:rPr lang="en-US" dirty="0" smtClean="0"/>
              <a:t>direction</a:t>
            </a:r>
          </a:p>
          <a:p>
            <a:pPr marL="0" indent="0">
              <a:buNone/>
            </a:pPr>
            <a:endParaRPr lang="en-US" dirty="0"/>
          </a:p>
          <a:p>
            <a:pPr marL="0" indent="0">
              <a:buNone/>
            </a:pPr>
            <a:endParaRPr lang="en-US" dirty="0" smtClean="0"/>
          </a:p>
          <a:p>
            <a:pPr marL="0" indent="0">
              <a:buNone/>
            </a:pPr>
            <a:r>
              <a:rPr lang="en-US" dirty="0" smtClean="0"/>
              <a:t>where </a:t>
            </a:r>
            <a:r>
              <a:rPr lang="en-US" dirty="0"/>
              <a:t>the minus sign in </a:t>
            </a:r>
            <a:r>
              <a:rPr lang="en-US" dirty="0" smtClean="0"/>
              <a:t>–</a:t>
            </a:r>
            <a:r>
              <a:rPr lang="en-US" i="1" dirty="0" smtClean="0"/>
              <a:t>mg</a:t>
            </a:r>
            <a:r>
              <a:rPr lang="en-US" dirty="0" smtClean="0"/>
              <a:t> </a:t>
            </a:r>
            <a:r>
              <a:rPr lang="en-US" dirty="0"/>
              <a:t>cos </a:t>
            </a:r>
            <a:r>
              <a:rPr lang="en-US" i="1" dirty="0" smtClean="0"/>
              <a:t>θ</a:t>
            </a:r>
            <a:r>
              <a:rPr lang="en-US" dirty="0" smtClean="0"/>
              <a:t> </a:t>
            </a:r>
            <a:r>
              <a:rPr lang="en-US" dirty="0"/>
              <a:t>indicates that </a:t>
            </a:r>
            <a:r>
              <a:rPr lang="en-US" dirty="0" smtClean="0"/>
              <a:t>       is </a:t>
            </a:r>
            <a:r>
              <a:rPr lang="en-US" dirty="0"/>
              <a:t>in the negative </a:t>
            </a:r>
            <a:r>
              <a:rPr lang="en-US" i="1" dirty="0"/>
              <a:t>y</a:t>
            </a:r>
            <a:r>
              <a:rPr lang="en-US" dirty="0"/>
              <a:t> direction.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0" y="-271604"/>
            <a:ext cx="9144000" cy="1157760"/>
          </a:xfrm>
        </p:spPr>
        <p:txBody>
          <a:bodyPr/>
          <a:lstStyle/>
          <a:p>
            <a:r>
              <a:rPr lang="en-US" dirty="0"/>
              <a:t>Section 10.10: Coefficients of Friction</a:t>
            </a:r>
          </a:p>
        </p:txBody>
      </p:sp>
      <p:graphicFrame>
        <p:nvGraphicFramePr>
          <p:cNvPr id="8" name="Object 7"/>
          <p:cNvGraphicFramePr>
            <a:graphicFrameLocks noChangeAspect="1"/>
          </p:cNvGraphicFramePr>
          <p:nvPr>
            <p:extLst>
              <p:ext uri="{D42A27DB-BD31-4B8C-83A1-F6EECF244321}">
                <p14:modId xmlns:p14="http://schemas.microsoft.com/office/powerpoint/2010/main" val="3898768753"/>
              </p:ext>
            </p:extLst>
          </p:nvPr>
        </p:nvGraphicFramePr>
        <p:xfrm>
          <a:off x="7028520" y="3189010"/>
          <a:ext cx="635000" cy="558800"/>
        </p:xfrm>
        <a:graphic>
          <a:graphicData uri="http://schemas.openxmlformats.org/presentationml/2006/ole">
            <mc:AlternateContent xmlns:mc="http://schemas.openxmlformats.org/markup-compatibility/2006">
              <mc:Choice xmlns:v="urn:schemas-microsoft-com:vml" Requires="v">
                <p:oleObj spid="_x0000_s662792" name="Equation" r:id="rId3" imgW="635000" imgH="558800" progId="Equation.DSMT4">
                  <p:embed/>
                </p:oleObj>
              </mc:Choice>
              <mc:Fallback>
                <p:oleObj name="Equation" r:id="rId3" imgW="635000" imgH="558800" progId="Equation.DSMT4">
                  <p:embed/>
                  <p:pic>
                    <p:nvPicPr>
                      <p:cNvPr id="0" name=""/>
                      <p:cNvPicPr/>
                      <p:nvPr/>
                    </p:nvPicPr>
                    <p:blipFill>
                      <a:blip r:embed="rId4"/>
                      <a:stretch>
                        <a:fillRect/>
                      </a:stretch>
                    </p:blipFill>
                    <p:spPr>
                      <a:xfrm>
                        <a:off x="7028520" y="3189010"/>
                        <a:ext cx="635000" cy="558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40910844"/>
              </p:ext>
            </p:extLst>
          </p:nvPr>
        </p:nvGraphicFramePr>
        <p:xfrm>
          <a:off x="813287" y="2227794"/>
          <a:ext cx="6489700" cy="558800"/>
        </p:xfrm>
        <a:graphic>
          <a:graphicData uri="http://schemas.openxmlformats.org/presentationml/2006/ole">
            <mc:AlternateContent xmlns:mc="http://schemas.openxmlformats.org/markup-compatibility/2006">
              <mc:Choice xmlns:v="urn:schemas-microsoft-com:vml" Requires="v">
                <p:oleObj spid="_x0000_s662793" name="Equation" r:id="rId5" imgW="6489700" imgH="558800" progId="Equation.DSMT4">
                  <p:embed/>
                </p:oleObj>
              </mc:Choice>
              <mc:Fallback>
                <p:oleObj name="Equation" r:id="rId5" imgW="6489700" imgH="558800" progId="Equation.DSMT4">
                  <p:embed/>
                  <p:pic>
                    <p:nvPicPr>
                      <p:cNvPr id="0" name=""/>
                      <p:cNvPicPr/>
                      <p:nvPr/>
                    </p:nvPicPr>
                    <p:blipFill>
                      <a:blip r:embed="rId6"/>
                      <a:stretch>
                        <a:fillRect/>
                      </a:stretch>
                    </p:blipFill>
                    <p:spPr>
                      <a:xfrm>
                        <a:off x="813287" y="2227794"/>
                        <a:ext cx="64897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58366833"/>
              </p:ext>
            </p:extLst>
          </p:nvPr>
        </p:nvGraphicFramePr>
        <p:xfrm>
          <a:off x="3025443" y="2744665"/>
          <a:ext cx="2006600" cy="520700"/>
        </p:xfrm>
        <a:graphic>
          <a:graphicData uri="http://schemas.openxmlformats.org/presentationml/2006/ole">
            <mc:AlternateContent xmlns:mc="http://schemas.openxmlformats.org/markup-compatibility/2006">
              <mc:Choice xmlns:v="urn:schemas-microsoft-com:vml" Requires="v">
                <p:oleObj spid="_x0000_s662794" name="Equation" r:id="rId7" imgW="2006600" imgH="520700" progId="Equation.DSMT4">
                  <p:embed/>
                </p:oleObj>
              </mc:Choice>
              <mc:Fallback>
                <p:oleObj name="Equation" r:id="rId7" imgW="2006600" imgH="520700" progId="Equation.DSMT4">
                  <p:embed/>
                  <p:pic>
                    <p:nvPicPr>
                      <p:cNvPr id="0" name=""/>
                      <p:cNvPicPr/>
                      <p:nvPr/>
                    </p:nvPicPr>
                    <p:blipFill>
                      <a:blip r:embed="rId8"/>
                      <a:stretch>
                        <a:fillRect/>
                      </a:stretch>
                    </p:blipFill>
                    <p:spPr>
                      <a:xfrm>
                        <a:off x="3025443" y="2744665"/>
                        <a:ext cx="2006600" cy="520700"/>
                      </a:xfrm>
                      <a:prstGeom prst="rect">
                        <a:avLst/>
                      </a:prstGeom>
                    </p:spPr>
                  </p:pic>
                </p:oleObj>
              </mc:Fallback>
            </mc:AlternateContent>
          </a:graphicData>
        </a:graphic>
      </p:graphicFrame>
      <p:pic>
        <p:nvPicPr>
          <p:cNvPr id="12" name="Picture 11" descr="10_43_Figure.jpg"/>
          <p:cNvPicPr>
            <a:picLocks noChangeAspect="1"/>
          </p:cNvPicPr>
          <p:nvPr/>
        </p:nvPicPr>
        <p:blipFill rotWithShape="1">
          <a:blip r:embed="rId9">
            <a:extLst>
              <a:ext uri="{28A0092B-C50C-407E-A947-70E740481C1C}">
                <a14:useLocalDpi xmlns:a14="http://schemas.microsoft.com/office/drawing/2010/main" val="0"/>
              </a:ext>
            </a:extLst>
          </a:blip>
          <a:srcRect b="3598"/>
          <a:stretch/>
        </p:blipFill>
        <p:spPr>
          <a:xfrm>
            <a:off x="3396504" y="3835977"/>
            <a:ext cx="5184576" cy="2886894"/>
          </a:xfrm>
          <a:prstGeom prst="rect">
            <a:avLst/>
          </a:prstGeom>
        </p:spPr>
      </p:pic>
    </p:spTree>
    <p:extLst>
      <p:ext uri="{BB962C8B-B14F-4D97-AF65-F5344CB8AC3E}">
        <p14:creationId xmlns:p14="http://schemas.microsoft.com/office/powerpoint/2010/main" val="4068780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90521"/>
            <a:ext cx="9144000" cy="553998"/>
          </a:xfrm>
        </p:spPr>
        <p:txBody>
          <a:bodyPr/>
          <a:lstStyle/>
          <a:p>
            <a:r>
              <a:rPr lang="en-US" dirty="0">
                <a:solidFill>
                  <a:srgbClr val="FFFFFF"/>
                </a:solidFill>
              </a:rPr>
              <a:t>Example 10.8 Pulling a friend up a hill (cont.)</a:t>
            </a:r>
          </a:p>
        </p:txBody>
      </p:sp>
      <p:sp>
        <p:nvSpPr>
          <p:cNvPr id="6" name="Content Placeholder 5"/>
          <p:cNvSpPr>
            <a:spLocks noGrp="1"/>
          </p:cNvSpPr>
          <p:nvPr>
            <p:ph idx="1"/>
          </p:nvPr>
        </p:nvSpPr>
        <p:spPr>
          <a:xfrm>
            <a:off x="328420" y="1287269"/>
            <a:ext cx="8395316" cy="4718304"/>
          </a:xfrm>
        </p:spPr>
        <p:txBody>
          <a:bodyPr/>
          <a:lstStyle/>
          <a:p>
            <a:pPr marL="0" indent="0">
              <a:buNone/>
            </a:pPr>
            <a:r>
              <a:rPr lang="en-US" dirty="0"/>
              <a:t>❸ </a:t>
            </a:r>
            <a:r>
              <a:rPr lang="en-US" dirty="0" smtClean="0"/>
              <a:t>Likewise</a:t>
            </a:r>
            <a:r>
              <a:rPr lang="en-US" dirty="0"/>
              <a:t>, I have in the </a:t>
            </a:r>
            <a:r>
              <a:rPr lang="en-US" i="1" dirty="0"/>
              <a:t>x</a:t>
            </a:r>
            <a:r>
              <a:rPr lang="en-US" dirty="0"/>
              <a:t> </a:t>
            </a:r>
            <a:r>
              <a:rPr lang="en-US" dirty="0" smtClean="0"/>
              <a:t>direction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0" y="-249582"/>
            <a:ext cx="9144000" cy="1157760"/>
          </a:xfrm>
        </p:spPr>
        <p:txBody>
          <a:bodyPr/>
          <a:lstStyle/>
          <a:p>
            <a:r>
              <a:rPr lang="en-US" dirty="0"/>
              <a:t>Section 10.10: Coefficients of Friction</a:t>
            </a:r>
          </a:p>
        </p:txBody>
      </p:sp>
      <p:graphicFrame>
        <p:nvGraphicFramePr>
          <p:cNvPr id="9" name="Object 8"/>
          <p:cNvGraphicFramePr>
            <a:graphicFrameLocks noChangeAspect="1"/>
          </p:cNvGraphicFramePr>
          <p:nvPr>
            <p:extLst>
              <p:ext uri="{D42A27DB-BD31-4B8C-83A1-F6EECF244321}">
                <p14:modId xmlns:p14="http://schemas.microsoft.com/office/powerpoint/2010/main" val="3010866578"/>
              </p:ext>
            </p:extLst>
          </p:nvPr>
        </p:nvGraphicFramePr>
        <p:xfrm>
          <a:off x="1203448" y="1899001"/>
          <a:ext cx="3238500" cy="533400"/>
        </p:xfrm>
        <a:graphic>
          <a:graphicData uri="http://schemas.openxmlformats.org/presentationml/2006/ole">
            <mc:AlternateContent xmlns:mc="http://schemas.openxmlformats.org/markup-compatibility/2006">
              <mc:Choice xmlns:v="urn:schemas-microsoft-com:vml" Requires="v">
                <p:oleObj spid="_x0000_s664831" name="Equation" r:id="rId3" imgW="3238500" imgH="533400" progId="Equation.DSMT4">
                  <p:embed/>
                </p:oleObj>
              </mc:Choice>
              <mc:Fallback>
                <p:oleObj name="Equation" r:id="rId3" imgW="3238500" imgH="533400" progId="Equation.DSMT4">
                  <p:embed/>
                  <p:pic>
                    <p:nvPicPr>
                      <p:cNvPr id="0" name=""/>
                      <p:cNvPicPr/>
                      <p:nvPr/>
                    </p:nvPicPr>
                    <p:blipFill>
                      <a:blip r:embed="rId4"/>
                      <a:stretch>
                        <a:fillRect/>
                      </a:stretch>
                    </p:blipFill>
                    <p:spPr>
                      <a:xfrm>
                        <a:off x="1203448" y="1899001"/>
                        <a:ext cx="3238500" cy="533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11882236"/>
              </p:ext>
            </p:extLst>
          </p:nvPr>
        </p:nvGraphicFramePr>
        <p:xfrm>
          <a:off x="2051668" y="2494553"/>
          <a:ext cx="4597400" cy="520700"/>
        </p:xfrm>
        <a:graphic>
          <a:graphicData uri="http://schemas.openxmlformats.org/presentationml/2006/ole">
            <mc:AlternateContent xmlns:mc="http://schemas.openxmlformats.org/markup-compatibility/2006">
              <mc:Choice xmlns:v="urn:schemas-microsoft-com:vml" Requires="v">
                <p:oleObj spid="_x0000_s664832" name="Equation" r:id="rId5" imgW="4597400" imgH="520700" progId="Equation.DSMT4">
                  <p:embed/>
                </p:oleObj>
              </mc:Choice>
              <mc:Fallback>
                <p:oleObj name="Equation" r:id="rId5" imgW="4597400" imgH="520700" progId="Equation.DSMT4">
                  <p:embed/>
                  <p:pic>
                    <p:nvPicPr>
                      <p:cNvPr id="0" name=""/>
                      <p:cNvPicPr/>
                      <p:nvPr/>
                    </p:nvPicPr>
                    <p:blipFill>
                      <a:blip r:embed="rId6"/>
                      <a:stretch>
                        <a:fillRect/>
                      </a:stretch>
                    </p:blipFill>
                    <p:spPr>
                      <a:xfrm>
                        <a:off x="2051668" y="2494553"/>
                        <a:ext cx="4597400" cy="520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61374197"/>
              </p:ext>
            </p:extLst>
          </p:nvPr>
        </p:nvGraphicFramePr>
        <p:xfrm>
          <a:off x="2038132" y="3116700"/>
          <a:ext cx="2667000" cy="520700"/>
        </p:xfrm>
        <a:graphic>
          <a:graphicData uri="http://schemas.openxmlformats.org/presentationml/2006/ole">
            <mc:AlternateContent xmlns:mc="http://schemas.openxmlformats.org/markup-compatibility/2006">
              <mc:Choice xmlns:v="urn:schemas-microsoft-com:vml" Requires="v">
                <p:oleObj spid="_x0000_s664833" name="Equation" r:id="rId7" imgW="2667000" imgH="520700" progId="Equation.DSMT4">
                  <p:embed/>
                </p:oleObj>
              </mc:Choice>
              <mc:Fallback>
                <p:oleObj name="Equation" r:id="rId7" imgW="2667000" imgH="520700" progId="Equation.DSMT4">
                  <p:embed/>
                  <p:pic>
                    <p:nvPicPr>
                      <p:cNvPr id="0" name=""/>
                      <p:cNvPicPr/>
                      <p:nvPr/>
                    </p:nvPicPr>
                    <p:blipFill>
                      <a:blip r:embed="rId8"/>
                      <a:stretch>
                        <a:fillRect/>
                      </a:stretch>
                    </p:blipFill>
                    <p:spPr>
                      <a:xfrm>
                        <a:off x="2038132" y="3116700"/>
                        <a:ext cx="2667000" cy="520700"/>
                      </a:xfrm>
                      <a:prstGeom prst="rect">
                        <a:avLst/>
                      </a:prstGeom>
                    </p:spPr>
                  </p:pic>
                </p:oleObj>
              </mc:Fallback>
            </mc:AlternateContent>
          </a:graphicData>
        </a:graphic>
      </p:graphicFrame>
      <p:pic>
        <p:nvPicPr>
          <p:cNvPr id="13" name="Picture 12" descr="10_43_Figure.jpg"/>
          <p:cNvPicPr>
            <a:picLocks noChangeAspect="1"/>
          </p:cNvPicPr>
          <p:nvPr/>
        </p:nvPicPr>
        <p:blipFill rotWithShape="1">
          <a:blip r:embed="rId9">
            <a:extLst>
              <a:ext uri="{28A0092B-C50C-407E-A947-70E740481C1C}">
                <a14:useLocalDpi xmlns:a14="http://schemas.microsoft.com/office/drawing/2010/main" val="0"/>
              </a:ext>
            </a:extLst>
          </a:blip>
          <a:srcRect b="3598"/>
          <a:stretch/>
        </p:blipFill>
        <p:spPr>
          <a:xfrm>
            <a:off x="3396504" y="3835977"/>
            <a:ext cx="5184576" cy="2886894"/>
          </a:xfrm>
          <a:prstGeom prst="rect">
            <a:avLst/>
          </a:prstGeom>
        </p:spPr>
      </p:pic>
    </p:spTree>
    <p:extLst>
      <p:ext uri="{BB962C8B-B14F-4D97-AF65-F5344CB8AC3E}">
        <p14:creationId xmlns:p14="http://schemas.microsoft.com/office/powerpoint/2010/main" val="1100014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05202"/>
            <a:ext cx="9144000" cy="553998"/>
          </a:xfrm>
        </p:spPr>
        <p:txBody>
          <a:bodyPr/>
          <a:lstStyle/>
          <a:p>
            <a:r>
              <a:rPr lang="en-US" dirty="0">
                <a:solidFill>
                  <a:srgbClr val="FFFFFF"/>
                </a:solidFill>
              </a:rPr>
              <a:t>Example 10.8 Pulling a friend up a hill (cont.)</a:t>
            </a:r>
          </a:p>
        </p:txBody>
      </p:sp>
      <p:sp>
        <p:nvSpPr>
          <p:cNvPr id="6" name="Content Placeholder 5"/>
          <p:cNvSpPr>
            <a:spLocks noGrp="1"/>
          </p:cNvSpPr>
          <p:nvPr>
            <p:ph idx="1"/>
          </p:nvPr>
        </p:nvSpPr>
        <p:spPr>
          <a:xfrm>
            <a:off x="78830" y="1162477"/>
            <a:ext cx="8395316" cy="4718304"/>
          </a:xfrm>
        </p:spPr>
        <p:txBody>
          <a:bodyPr/>
          <a:lstStyle/>
          <a:p>
            <a:pPr marL="0" indent="0">
              <a:buNone/>
            </a:pPr>
            <a:r>
              <a:rPr lang="en-US" dirty="0"/>
              <a:t>❸ EXECUTE PLAN </a:t>
            </a:r>
            <a:r>
              <a:rPr lang="en-US" dirty="0" smtClean="0"/>
              <a:t>If </a:t>
            </a:r>
            <a:r>
              <a:rPr lang="en-US" dirty="0"/>
              <a:t>the hiker is not to slip, the force of static friction must </a:t>
            </a:r>
            <a:r>
              <a:rPr lang="en-US" dirty="0" smtClean="0"/>
              <a:t>not exceed </a:t>
            </a:r>
            <a:r>
              <a:rPr lang="en-US" dirty="0"/>
              <a:t>its maximum value. Substituting Eqs</a:t>
            </a:r>
            <a:r>
              <a:rPr lang="en-US" dirty="0" smtClean="0"/>
              <a:t>. 1 </a:t>
            </a:r>
            <a:r>
              <a:rPr lang="en-US" dirty="0"/>
              <a:t>and 2 into </a:t>
            </a:r>
            <a:r>
              <a:rPr lang="en-US" dirty="0" smtClean="0"/>
              <a:t>Inequality 10.54</a:t>
            </a:r>
            <a:r>
              <a:rPr lang="en-US" dirty="0"/>
              <a:t>, I </a:t>
            </a:r>
            <a:r>
              <a:rPr lang="en-US" dirty="0" smtClean="0"/>
              <a:t>get</a:t>
            </a:r>
          </a:p>
          <a:p>
            <a:pPr marL="0" indent="0">
              <a:buNone/>
            </a:pP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0" y="-315648"/>
            <a:ext cx="9144000" cy="1157760"/>
          </a:xfrm>
        </p:spPr>
        <p:txBody>
          <a:bodyPr/>
          <a:lstStyle/>
          <a:p>
            <a:r>
              <a:rPr lang="en-US" dirty="0"/>
              <a:t>Section 10.10: Coefficients of Friction</a:t>
            </a:r>
          </a:p>
        </p:txBody>
      </p:sp>
      <p:graphicFrame>
        <p:nvGraphicFramePr>
          <p:cNvPr id="10" name="Object 9"/>
          <p:cNvGraphicFramePr>
            <a:graphicFrameLocks noChangeAspect="1"/>
          </p:cNvGraphicFramePr>
          <p:nvPr>
            <p:extLst>
              <p:ext uri="{D42A27DB-BD31-4B8C-83A1-F6EECF244321}">
                <p14:modId xmlns:p14="http://schemas.microsoft.com/office/powerpoint/2010/main" val="3951600298"/>
              </p:ext>
            </p:extLst>
          </p:nvPr>
        </p:nvGraphicFramePr>
        <p:xfrm>
          <a:off x="1906702" y="2617261"/>
          <a:ext cx="4038600" cy="1130300"/>
        </p:xfrm>
        <a:graphic>
          <a:graphicData uri="http://schemas.openxmlformats.org/presentationml/2006/ole">
            <mc:AlternateContent xmlns:mc="http://schemas.openxmlformats.org/markup-compatibility/2006">
              <mc:Choice xmlns:v="urn:schemas-microsoft-com:vml" Requires="v">
                <p:oleObj spid="_x0000_s125365" name="Equation" r:id="rId3" imgW="4038600" imgH="1130300" progId="Equation.DSMT4">
                  <p:embed/>
                </p:oleObj>
              </mc:Choice>
              <mc:Fallback>
                <p:oleObj name="Equation" r:id="rId3" imgW="4038600" imgH="1130300" progId="Equation.DSMT4">
                  <p:embed/>
                  <p:pic>
                    <p:nvPicPr>
                      <p:cNvPr id="0" name=""/>
                      <p:cNvPicPr/>
                      <p:nvPr/>
                    </p:nvPicPr>
                    <p:blipFill>
                      <a:blip r:embed="rId4"/>
                      <a:stretch>
                        <a:fillRect/>
                      </a:stretch>
                    </p:blipFill>
                    <p:spPr>
                      <a:xfrm>
                        <a:off x="1906702" y="2617261"/>
                        <a:ext cx="4038600" cy="1130300"/>
                      </a:xfrm>
                      <a:prstGeom prst="rect">
                        <a:avLst/>
                      </a:prstGeom>
                    </p:spPr>
                  </p:pic>
                </p:oleObj>
              </mc:Fallback>
            </mc:AlternateContent>
          </a:graphicData>
        </a:graphic>
      </p:graphicFrame>
      <p:pic>
        <p:nvPicPr>
          <p:cNvPr id="8" name="Picture 7" descr="10_43_Figure.jpg"/>
          <p:cNvPicPr>
            <a:picLocks noChangeAspect="1"/>
          </p:cNvPicPr>
          <p:nvPr/>
        </p:nvPicPr>
        <p:blipFill rotWithShape="1">
          <a:blip r:embed="rId5">
            <a:extLst>
              <a:ext uri="{28A0092B-C50C-407E-A947-70E740481C1C}">
                <a14:useLocalDpi xmlns:a14="http://schemas.microsoft.com/office/drawing/2010/main" val="0"/>
              </a:ext>
            </a:extLst>
          </a:blip>
          <a:srcRect b="3598"/>
          <a:stretch/>
        </p:blipFill>
        <p:spPr>
          <a:xfrm>
            <a:off x="3396504" y="3835977"/>
            <a:ext cx="5184576" cy="2886894"/>
          </a:xfrm>
          <a:prstGeom prst="rect">
            <a:avLst/>
          </a:prstGeom>
        </p:spPr>
      </p:pic>
    </p:spTree>
    <p:extLst>
      <p:ext uri="{BB962C8B-B14F-4D97-AF65-F5344CB8AC3E}">
        <p14:creationId xmlns:p14="http://schemas.microsoft.com/office/powerpoint/2010/main" val="584616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12543"/>
            <a:ext cx="9144000" cy="553998"/>
          </a:xfrm>
        </p:spPr>
        <p:txBody>
          <a:bodyPr/>
          <a:lstStyle/>
          <a:p>
            <a:r>
              <a:rPr lang="en-US" dirty="0">
                <a:solidFill>
                  <a:srgbClr val="FFFFFF"/>
                </a:solidFill>
              </a:rPr>
              <a:t>Example 10.8 Pulling a friend up a hill (cont.)</a:t>
            </a:r>
          </a:p>
        </p:txBody>
      </p:sp>
      <p:sp>
        <p:nvSpPr>
          <p:cNvPr id="6" name="Content Placeholder 5"/>
          <p:cNvSpPr>
            <a:spLocks noGrp="1"/>
          </p:cNvSpPr>
          <p:nvPr>
            <p:ph idx="1"/>
          </p:nvPr>
        </p:nvSpPr>
        <p:spPr>
          <a:xfrm>
            <a:off x="357784" y="1184501"/>
            <a:ext cx="8395316" cy="4718304"/>
          </a:xfrm>
        </p:spPr>
        <p:txBody>
          <a:bodyPr/>
          <a:lstStyle/>
          <a:p>
            <a:pPr marL="0" indent="0">
              <a:buNone/>
            </a:pPr>
            <a:r>
              <a:rPr lang="en-US" dirty="0"/>
              <a:t>❸ EXECUTE PLAN The problem asks me about the </a:t>
            </a:r>
            <a:r>
              <a:rPr lang="en-US" dirty="0" smtClean="0"/>
              <a:t>magnitude      of </a:t>
            </a:r>
            <a:r>
              <a:rPr lang="en-US" dirty="0"/>
              <a:t>the force </a:t>
            </a:r>
            <a:r>
              <a:rPr lang="en-US" dirty="0" smtClean="0"/>
              <a:t>exerted </a:t>
            </a:r>
            <a:r>
              <a:rPr lang="en-US" i="1" dirty="0" smtClean="0"/>
              <a:t>by</a:t>
            </a:r>
            <a:r>
              <a:rPr lang="en-US" dirty="0" smtClean="0"/>
              <a:t> </a:t>
            </a:r>
            <a:r>
              <a:rPr lang="en-US" dirty="0"/>
              <a:t>the hiker </a:t>
            </a:r>
            <a:r>
              <a:rPr lang="en-US" i="1" dirty="0"/>
              <a:t>on</a:t>
            </a:r>
            <a:r>
              <a:rPr lang="en-US" dirty="0"/>
              <a:t> the cable, which is the same as the </a:t>
            </a:r>
            <a:r>
              <a:rPr lang="en-US" dirty="0" smtClean="0"/>
              <a:t>magnitude </a:t>
            </a:r>
            <a:r>
              <a:rPr lang="en-US" dirty="0"/>
              <a:t> </a:t>
            </a:r>
            <a:r>
              <a:rPr lang="en-US" dirty="0" smtClean="0"/>
              <a:t>    of </a:t>
            </a:r>
            <a:r>
              <a:rPr lang="en-US" dirty="0"/>
              <a:t>the force exerted </a:t>
            </a:r>
            <a:r>
              <a:rPr lang="en-US" i="1" dirty="0"/>
              <a:t>by</a:t>
            </a:r>
            <a:r>
              <a:rPr lang="en-US" dirty="0"/>
              <a:t> the cable </a:t>
            </a:r>
            <a:r>
              <a:rPr lang="en-US" i="1" dirty="0"/>
              <a:t>on</a:t>
            </a:r>
            <a:r>
              <a:rPr lang="en-US" dirty="0"/>
              <a:t> the hiker, so</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0" y="-308308"/>
            <a:ext cx="9144000" cy="1157760"/>
          </a:xfrm>
        </p:spPr>
        <p:txBody>
          <a:bodyPr/>
          <a:lstStyle/>
          <a:p>
            <a:r>
              <a:rPr lang="en-US" dirty="0"/>
              <a:t>Section 10.10: Coefficients of Friction</a:t>
            </a:r>
          </a:p>
        </p:txBody>
      </p:sp>
      <p:graphicFrame>
        <p:nvGraphicFramePr>
          <p:cNvPr id="10" name="Object 9"/>
          <p:cNvGraphicFramePr>
            <a:graphicFrameLocks noChangeAspect="1"/>
          </p:cNvGraphicFramePr>
          <p:nvPr>
            <p:extLst>
              <p:ext uri="{D42A27DB-BD31-4B8C-83A1-F6EECF244321}">
                <p14:modId xmlns:p14="http://schemas.microsoft.com/office/powerpoint/2010/main" val="3294954786"/>
              </p:ext>
            </p:extLst>
          </p:nvPr>
        </p:nvGraphicFramePr>
        <p:xfrm>
          <a:off x="2007444" y="1638135"/>
          <a:ext cx="457200" cy="520700"/>
        </p:xfrm>
        <a:graphic>
          <a:graphicData uri="http://schemas.openxmlformats.org/presentationml/2006/ole">
            <mc:AlternateContent xmlns:mc="http://schemas.openxmlformats.org/markup-compatibility/2006">
              <mc:Choice xmlns:v="urn:schemas-microsoft-com:vml" Requires="v">
                <p:oleObj spid="_x0000_s665832" name="Equation" r:id="rId3" imgW="457200" imgH="520700" progId="Equation.DSMT4">
                  <p:embed/>
                </p:oleObj>
              </mc:Choice>
              <mc:Fallback>
                <p:oleObj name="Equation" r:id="rId3" imgW="457200" imgH="520700" progId="Equation.DSMT4">
                  <p:embed/>
                  <p:pic>
                    <p:nvPicPr>
                      <p:cNvPr id="0" name=""/>
                      <p:cNvPicPr/>
                      <p:nvPr/>
                    </p:nvPicPr>
                    <p:blipFill>
                      <a:blip r:embed="rId4"/>
                      <a:stretch>
                        <a:fillRect/>
                      </a:stretch>
                    </p:blipFill>
                    <p:spPr>
                      <a:xfrm>
                        <a:off x="2007444" y="1638135"/>
                        <a:ext cx="457200" cy="520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6604387"/>
              </p:ext>
            </p:extLst>
          </p:nvPr>
        </p:nvGraphicFramePr>
        <p:xfrm>
          <a:off x="6476764" y="2058980"/>
          <a:ext cx="444500" cy="520700"/>
        </p:xfrm>
        <a:graphic>
          <a:graphicData uri="http://schemas.openxmlformats.org/presentationml/2006/ole">
            <mc:AlternateContent xmlns:mc="http://schemas.openxmlformats.org/markup-compatibility/2006">
              <mc:Choice xmlns:v="urn:schemas-microsoft-com:vml" Requires="v">
                <p:oleObj spid="_x0000_s665833" name="Equation" r:id="rId5" imgW="444500" imgH="520700" progId="Equation.DSMT4">
                  <p:embed/>
                </p:oleObj>
              </mc:Choice>
              <mc:Fallback>
                <p:oleObj name="Equation" r:id="rId5" imgW="444500" imgH="520700" progId="Equation.DSMT4">
                  <p:embed/>
                  <p:pic>
                    <p:nvPicPr>
                      <p:cNvPr id="0" name=""/>
                      <p:cNvPicPr/>
                      <p:nvPr/>
                    </p:nvPicPr>
                    <p:blipFill>
                      <a:blip r:embed="rId6"/>
                      <a:stretch>
                        <a:fillRect/>
                      </a:stretch>
                    </p:blipFill>
                    <p:spPr>
                      <a:xfrm>
                        <a:off x="6476764" y="2058980"/>
                        <a:ext cx="4445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18897990"/>
              </p:ext>
            </p:extLst>
          </p:nvPr>
        </p:nvGraphicFramePr>
        <p:xfrm>
          <a:off x="2739236" y="3056876"/>
          <a:ext cx="3606800" cy="520700"/>
        </p:xfrm>
        <a:graphic>
          <a:graphicData uri="http://schemas.openxmlformats.org/presentationml/2006/ole">
            <mc:AlternateContent xmlns:mc="http://schemas.openxmlformats.org/markup-compatibility/2006">
              <mc:Choice xmlns:v="urn:schemas-microsoft-com:vml" Requires="v">
                <p:oleObj spid="_x0000_s665834" name="Equation" r:id="rId7" imgW="3606800" imgH="520700" progId="Equation.DSMT4">
                  <p:embed/>
                </p:oleObj>
              </mc:Choice>
              <mc:Fallback>
                <p:oleObj name="Equation" r:id="rId7" imgW="3606800" imgH="520700" progId="Equation.DSMT4">
                  <p:embed/>
                  <p:pic>
                    <p:nvPicPr>
                      <p:cNvPr id="0" name=""/>
                      <p:cNvPicPr/>
                      <p:nvPr/>
                    </p:nvPicPr>
                    <p:blipFill>
                      <a:blip r:embed="rId8"/>
                      <a:stretch>
                        <a:fillRect/>
                      </a:stretch>
                    </p:blipFill>
                    <p:spPr>
                      <a:xfrm>
                        <a:off x="2739236" y="3056876"/>
                        <a:ext cx="3606800" cy="520700"/>
                      </a:xfrm>
                      <a:prstGeom prst="rect">
                        <a:avLst/>
                      </a:prstGeom>
                    </p:spPr>
                  </p:pic>
                </p:oleObj>
              </mc:Fallback>
            </mc:AlternateContent>
          </a:graphicData>
        </a:graphic>
      </p:graphicFrame>
      <p:pic>
        <p:nvPicPr>
          <p:cNvPr id="11" name="Picture 10" descr="10_43_Figure.jpg"/>
          <p:cNvPicPr>
            <a:picLocks noChangeAspect="1"/>
          </p:cNvPicPr>
          <p:nvPr/>
        </p:nvPicPr>
        <p:blipFill rotWithShape="1">
          <a:blip r:embed="rId9">
            <a:extLst>
              <a:ext uri="{28A0092B-C50C-407E-A947-70E740481C1C}">
                <a14:useLocalDpi xmlns:a14="http://schemas.microsoft.com/office/drawing/2010/main" val="0"/>
              </a:ext>
            </a:extLst>
          </a:blip>
          <a:srcRect b="3598"/>
          <a:stretch/>
        </p:blipFill>
        <p:spPr>
          <a:xfrm>
            <a:off x="3396504" y="3835977"/>
            <a:ext cx="5184576" cy="2886894"/>
          </a:xfrm>
          <a:prstGeom prst="rect">
            <a:avLst/>
          </a:prstGeom>
        </p:spPr>
      </p:pic>
    </p:spTree>
    <p:extLst>
      <p:ext uri="{BB962C8B-B14F-4D97-AF65-F5344CB8AC3E}">
        <p14:creationId xmlns:p14="http://schemas.microsoft.com/office/powerpoint/2010/main" val="2907939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12543"/>
            <a:ext cx="9144000" cy="553998"/>
          </a:xfrm>
        </p:spPr>
        <p:txBody>
          <a:bodyPr/>
          <a:lstStyle/>
          <a:p>
            <a:r>
              <a:rPr lang="en-US" dirty="0">
                <a:solidFill>
                  <a:srgbClr val="FFFFFF"/>
                </a:solidFill>
              </a:rPr>
              <a:t>Example 10.8 Pulling a friend up a hill (cont.)</a:t>
            </a:r>
          </a:p>
        </p:txBody>
      </p:sp>
      <p:sp>
        <p:nvSpPr>
          <p:cNvPr id="6" name="Content Placeholder 5"/>
          <p:cNvSpPr>
            <a:spLocks noGrp="1"/>
          </p:cNvSpPr>
          <p:nvPr>
            <p:ph idx="1"/>
          </p:nvPr>
        </p:nvSpPr>
        <p:spPr>
          <a:xfrm>
            <a:off x="416511" y="1492806"/>
            <a:ext cx="8395316" cy="4718304"/>
          </a:xfrm>
        </p:spPr>
        <p:txBody>
          <a:bodyPr/>
          <a:lstStyle/>
          <a:p>
            <a:pPr marL="0" indent="0">
              <a:buNone/>
            </a:pPr>
            <a:r>
              <a:rPr lang="en-US" dirty="0" smtClean="0"/>
              <a:t>❸ Substituting </a:t>
            </a:r>
            <a:r>
              <a:rPr lang="en-US" dirty="0"/>
              <a:t>the values given, </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51386" y="-227560"/>
            <a:ext cx="9144000" cy="1157760"/>
          </a:xfrm>
        </p:spPr>
        <p:txBody>
          <a:bodyPr/>
          <a:lstStyle/>
          <a:p>
            <a:r>
              <a:rPr lang="en-US" dirty="0"/>
              <a:t>Section 10.10: Coefficients of Friction</a:t>
            </a:r>
          </a:p>
        </p:txBody>
      </p:sp>
      <p:graphicFrame>
        <p:nvGraphicFramePr>
          <p:cNvPr id="9" name="Object 8"/>
          <p:cNvGraphicFramePr>
            <a:graphicFrameLocks noChangeAspect="1"/>
          </p:cNvGraphicFramePr>
          <p:nvPr>
            <p:extLst>
              <p:ext uri="{D42A27DB-BD31-4B8C-83A1-F6EECF244321}">
                <p14:modId xmlns:p14="http://schemas.microsoft.com/office/powerpoint/2010/main" val="3229637158"/>
              </p:ext>
            </p:extLst>
          </p:nvPr>
        </p:nvGraphicFramePr>
        <p:xfrm>
          <a:off x="1556699" y="2185957"/>
          <a:ext cx="6515100" cy="1028700"/>
        </p:xfrm>
        <a:graphic>
          <a:graphicData uri="http://schemas.openxmlformats.org/presentationml/2006/ole">
            <mc:AlternateContent xmlns:mc="http://schemas.openxmlformats.org/markup-compatibility/2006">
              <mc:Choice xmlns:v="urn:schemas-microsoft-com:vml" Requires="v">
                <p:oleObj spid="_x0000_s127411" name="Equation" r:id="rId3" imgW="6515100" imgH="1028700" progId="Equation.DSMT4">
                  <p:embed/>
                </p:oleObj>
              </mc:Choice>
              <mc:Fallback>
                <p:oleObj name="Equation" r:id="rId3" imgW="6515100" imgH="1028700" progId="Equation.DSMT4">
                  <p:embed/>
                  <p:pic>
                    <p:nvPicPr>
                      <p:cNvPr id="0" name=""/>
                      <p:cNvPicPr/>
                      <p:nvPr/>
                    </p:nvPicPr>
                    <p:blipFill>
                      <a:blip r:embed="rId4"/>
                      <a:stretch>
                        <a:fillRect/>
                      </a:stretch>
                    </p:blipFill>
                    <p:spPr>
                      <a:xfrm>
                        <a:off x="1556699" y="2185957"/>
                        <a:ext cx="6515100" cy="1028700"/>
                      </a:xfrm>
                      <a:prstGeom prst="rect">
                        <a:avLst/>
                      </a:prstGeom>
                    </p:spPr>
                  </p:pic>
                </p:oleObj>
              </mc:Fallback>
            </mc:AlternateContent>
          </a:graphicData>
        </a:graphic>
      </p:graphicFrame>
      <p:pic>
        <p:nvPicPr>
          <p:cNvPr id="8" name="Picture 7" descr="10_43_Figure.jpg"/>
          <p:cNvPicPr>
            <a:picLocks noChangeAspect="1"/>
          </p:cNvPicPr>
          <p:nvPr/>
        </p:nvPicPr>
        <p:blipFill rotWithShape="1">
          <a:blip r:embed="rId5">
            <a:extLst>
              <a:ext uri="{28A0092B-C50C-407E-A947-70E740481C1C}">
                <a14:useLocalDpi xmlns:a14="http://schemas.microsoft.com/office/drawing/2010/main" val="0"/>
              </a:ext>
            </a:extLst>
          </a:blip>
          <a:srcRect b="3598"/>
          <a:stretch/>
        </p:blipFill>
        <p:spPr>
          <a:xfrm>
            <a:off x="3396504" y="3835977"/>
            <a:ext cx="5184576" cy="2886894"/>
          </a:xfrm>
          <a:prstGeom prst="rect">
            <a:avLst/>
          </a:prstGeom>
        </p:spPr>
      </p:pic>
    </p:spTree>
    <p:extLst>
      <p:ext uri="{BB962C8B-B14F-4D97-AF65-F5344CB8AC3E}">
        <p14:creationId xmlns:p14="http://schemas.microsoft.com/office/powerpoint/2010/main" val="137582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19884"/>
            <a:ext cx="9144000" cy="553998"/>
          </a:xfrm>
        </p:spPr>
        <p:txBody>
          <a:bodyPr/>
          <a:lstStyle/>
          <a:p>
            <a:r>
              <a:rPr lang="en-US" dirty="0">
                <a:solidFill>
                  <a:srgbClr val="FFFFFF"/>
                </a:solidFill>
              </a:rPr>
              <a:t>Example 10.8 Pulling a friend up a hill (cont.)</a:t>
            </a:r>
          </a:p>
        </p:txBody>
      </p:sp>
      <p:sp>
        <p:nvSpPr>
          <p:cNvPr id="6" name="Content Placeholder 5"/>
          <p:cNvSpPr>
            <a:spLocks noGrp="1"/>
          </p:cNvSpPr>
          <p:nvPr>
            <p:ph idx="1"/>
          </p:nvPr>
        </p:nvSpPr>
        <p:spPr>
          <a:xfrm>
            <a:off x="0" y="1257905"/>
            <a:ext cx="9144000" cy="3293296"/>
          </a:xfrm>
        </p:spPr>
        <p:txBody>
          <a:bodyPr/>
          <a:lstStyle/>
          <a:p>
            <a:pPr marL="0" indent="0">
              <a:buNone/>
            </a:pPr>
            <a:r>
              <a:rPr lang="en-US" dirty="0"/>
              <a:t>❹ </a:t>
            </a:r>
            <a:r>
              <a:rPr lang="en-US" dirty="0" smtClean="0"/>
              <a:t>EVALUATE RESULT A </a:t>
            </a:r>
            <a:r>
              <a:rPr lang="en-US" dirty="0"/>
              <a:t>force of 1.2 </a:t>
            </a:r>
            <a:r>
              <a:rPr lang="en-US" dirty="0" smtClean="0"/>
              <a:t>× 10</a:t>
            </a:r>
            <a:r>
              <a:rPr lang="en-US" baseline="30000" dirty="0" smtClean="0"/>
              <a:t>2</a:t>
            </a:r>
            <a:r>
              <a:rPr lang="en-US" dirty="0" smtClean="0"/>
              <a:t> </a:t>
            </a:r>
            <a:r>
              <a:rPr lang="en-US" dirty="0"/>
              <a:t>N corresponds to </a:t>
            </a:r>
            <a:r>
              <a:rPr lang="en-US" dirty="0" smtClean="0"/>
              <a:t>the gravitational </a:t>
            </a:r>
            <a:r>
              <a:rPr lang="en-US" dirty="0"/>
              <a:t>force exerted by Earth on an object that has an </a:t>
            </a:r>
            <a:r>
              <a:rPr lang="en-US" dirty="0" smtClean="0"/>
              <a:t>inertia of </a:t>
            </a:r>
            <a:r>
              <a:rPr lang="en-US" dirty="0"/>
              <a:t>only 12 kg, and so the hiker cannot pull very hard </a:t>
            </a:r>
            <a:r>
              <a:rPr lang="en-US" dirty="0" smtClean="0"/>
              <a:t>before slipping</a:t>
            </a:r>
            <a:r>
              <a:rPr lang="en-US" dirty="0"/>
              <a:t>. I know from experience, however, that unless I can </a:t>
            </a:r>
            <a:r>
              <a:rPr lang="en-US" dirty="0" smtClean="0"/>
              <a:t>lock a </a:t>
            </a:r>
            <a:r>
              <a:rPr lang="en-US" dirty="0"/>
              <a:t>foot behind some solid object, it is impossible to pull hard </a:t>
            </a:r>
            <a:r>
              <a:rPr lang="en-US" dirty="0" smtClean="0"/>
              <a:t>on an </a:t>
            </a:r>
            <a:r>
              <a:rPr lang="en-US" dirty="0"/>
              <a:t>inclined surface, and thus the answer I obtained makes sense.</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a:xfrm>
            <a:off x="0" y="-278945"/>
            <a:ext cx="9144000" cy="1157760"/>
          </a:xfrm>
        </p:spPr>
        <p:txBody>
          <a:bodyPr/>
          <a:lstStyle/>
          <a:p>
            <a:r>
              <a:rPr lang="en-US" dirty="0"/>
              <a:t>Section 10.10: Coefficients of Friction</a:t>
            </a:r>
          </a:p>
        </p:txBody>
      </p:sp>
      <p:pic>
        <p:nvPicPr>
          <p:cNvPr id="8" name="Picture 7" descr="10_43_Figure.jpg"/>
          <p:cNvPicPr>
            <a:picLocks noChangeAspect="1"/>
          </p:cNvPicPr>
          <p:nvPr/>
        </p:nvPicPr>
        <p:blipFill rotWithShape="1">
          <a:blip r:embed="rId2">
            <a:extLst>
              <a:ext uri="{28A0092B-C50C-407E-A947-70E740481C1C}">
                <a14:useLocalDpi xmlns:a14="http://schemas.microsoft.com/office/drawing/2010/main" val="0"/>
              </a:ext>
            </a:extLst>
          </a:blip>
          <a:srcRect b="3598"/>
          <a:stretch/>
        </p:blipFill>
        <p:spPr>
          <a:xfrm>
            <a:off x="3396504" y="3835977"/>
            <a:ext cx="5184576" cy="2886894"/>
          </a:xfrm>
          <a:prstGeom prst="rect">
            <a:avLst/>
          </a:prstGeom>
        </p:spPr>
      </p:pic>
    </p:spTree>
    <p:extLst>
      <p:ext uri="{BB962C8B-B14F-4D97-AF65-F5344CB8AC3E}">
        <p14:creationId xmlns:p14="http://schemas.microsoft.com/office/powerpoint/2010/main" val="757630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6" y="2823124"/>
            <a:ext cx="3392503" cy="1569660"/>
          </a:xfrm>
        </p:spPr>
        <p:txBody>
          <a:bodyPr/>
          <a:lstStyle/>
          <a:p>
            <a:r>
              <a:rPr lang="en-US" dirty="0" smtClean="0"/>
              <a:t>Chapter 10</a:t>
            </a:r>
            <a:br>
              <a:rPr lang="en-US" dirty="0" smtClean="0"/>
            </a:br>
            <a:r>
              <a:rPr lang="en-US" dirty="0" smtClean="0"/>
              <a:t>Motion in a Plane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15224882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Once surfaces start to slip relative to each other, the force of kinetic friction is relative to the normal force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where </a:t>
            </a:r>
            <a:r>
              <a:rPr lang="en-US" i="1" dirty="0" smtClean="0"/>
              <a:t>μ</a:t>
            </a:r>
            <a:r>
              <a:rPr lang="en-US" i="1" baseline="-25000" dirty="0" smtClean="0"/>
              <a:t>k</a:t>
            </a:r>
            <a:r>
              <a:rPr lang="en-US" dirty="0" smtClean="0"/>
              <a:t> is called the </a:t>
            </a:r>
            <a:r>
              <a:rPr lang="en-US" b="1" dirty="0" smtClean="0"/>
              <a:t>coefficient of kinetic friction</a:t>
            </a:r>
            <a:r>
              <a:rPr lang="en-US" dirty="0" smtClean="0"/>
              <a:t>. </a:t>
            </a:r>
          </a:p>
          <a:p>
            <a:r>
              <a:rPr lang="en-US" dirty="0" smtClean="0"/>
              <a:t>The kinetic coefficient </a:t>
            </a:r>
            <a:r>
              <a:rPr lang="en-US" i="1" dirty="0" smtClean="0"/>
              <a:t>μ</a:t>
            </a:r>
            <a:r>
              <a:rPr lang="en-US" i="1" baseline="-25000" dirty="0" smtClean="0"/>
              <a:t>k</a:t>
            </a:r>
            <a:r>
              <a:rPr lang="en-US" dirty="0" smtClean="0"/>
              <a:t> is always smaller then </a:t>
            </a:r>
            <a:r>
              <a:rPr lang="en-US" i="1" dirty="0" smtClean="0"/>
              <a:t>μ</a:t>
            </a:r>
            <a:r>
              <a:rPr lang="en-US" i="1" baseline="-25000" dirty="0" smtClean="0"/>
              <a:t>s</a:t>
            </a:r>
            <a:r>
              <a:rPr lang="en-US" dirty="0" smtClean="0"/>
              <a:t>. </a:t>
            </a:r>
          </a:p>
          <a:p>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30" name="Rectangle 6"/>
          <p:cNvSpPr>
            <a:spLocks noGrp="1" noChangeArrowheads="1"/>
          </p:cNvSpPr>
          <p:nvPr>
            <p:ph type="body" sz="quarter" idx="11"/>
          </p:nvPr>
        </p:nvSpPr>
        <p:spPr/>
        <p:txBody>
          <a:bodyPr/>
          <a:lstStyle/>
          <a:p>
            <a:r>
              <a:rPr lang="en-US" dirty="0" smtClean="0"/>
              <a:t>Section 10.10: Coefficients of Friction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246867103"/>
              </p:ext>
            </p:extLst>
          </p:nvPr>
        </p:nvGraphicFramePr>
        <p:xfrm>
          <a:off x="3790950" y="2506663"/>
          <a:ext cx="1562100" cy="520700"/>
        </p:xfrm>
        <a:graphic>
          <a:graphicData uri="http://schemas.openxmlformats.org/presentationml/2006/ole">
            <mc:AlternateContent xmlns:mc="http://schemas.openxmlformats.org/markup-compatibility/2006">
              <mc:Choice xmlns:v="urn:schemas-microsoft-com:vml" Requires="v">
                <p:oleObj spid="_x0000_s134563" name="Equation" r:id="rId4" imgW="1562100" imgH="520700" progId="Equation.DSMT4">
                  <p:embed/>
                </p:oleObj>
              </mc:Choice>
              <mc:Fallback>
                <p:oleObj name="Equation" r:id="rId4" imgW="1562100" imgH="520700" progId="Equation.DSMT4">
                  <p:embed/>
                  <p:pic>
                    <p:nvPicPr>
                      <p:cNvPr id="0" name=""/>
                      <p:cNvPicPr/>
                      <p:nvPr/>
                    </p:nvPicPr>
                    <p:blipFill>
                      <a:blip r:embed="rId5"/>
                      <a:stretch>
                        <a:fillRect/>
                      </a:stretch>
                    </p:blipFill>
                    <p:spPr>
                      <a:xfrm>
                        <a:off x="3790950" y="2506663"/>
                        <a:ext cx="1562100" cy="520700"/>
                      </a:xfrm>
                      <a:prstGeom prst="rect">
                        <a:avLst/>
                      </a:prstGeom>
                    </p:spPr>
                  </p:pic>
                </p:oleObj>
              </mc:Fallback>
            </mc:AlternateContent>
          </a:graphicData>
        </a:graphic>
      </p:graphicFrame>
    </p:spTree>
    <p:extLst>
      <p:ext uri="{BB962C8B-B14F-4D97-AF65-F5344CB8AC3E}">
        <p14:creationId xmlns:p14="http://schemas.microsoft.com/office/powerpoint/2010/main" val="2517772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Vectors in two dimensions</a:t>
            </a:r>
            <a:endParaRPr lang="en-US" dirty="0">
              <a:solidFill>
                <a:srgbClr val="006699"/>
              </a:solidFill>
            </a:endParaRPr>
          </a:p>
        </p:txBody>
      </p:sp>
      <p:sp>
        <p:nvSpPr>
          <p:cNvPr id="19" name="Content Placeholder 18"/>
          <p:cNvSpPr>
            <a:spLocks noGrp="1"/>
          </p:cNvSpPr>
          <p:nvPr>
            <p:ph idx="1"/>
          </p:nvPr>
        </p:nvSpPr>
        <p:spPr>
          <a:xfrm>
            <a:off x="365125" y="1874520"/>
            <a:ext cx="8229600" cy="4842608"/>
          </a:xfrm>
        </p:spPr>
        <p:txBody>
          <a:bodyPr/>
          <a:lstStyle/>
          <a:p>
            <a:r>
              <a:rPr lang="en-US" dirty="0"/>
              <a:t>To add two vectors    and   </a:t>
            </a:r>
            <a:r>
              <a:rPr lang="en-US" dirty="0" smtClean="0"/>
              <a:t>, </a:t>
            </a:r>
            <a:r>
              <a:rPr lang="en-US" dirty="0"/>
              <a:t>place the tail </a:t>
            </a:r>
            <a:r>
              <a:rPr lang="en-US" dirty="0" smtClean="0"/>
              <a:t>of </a:t>
            </a:r>
            <a:r>
              <a:rPr lang="en-US" i="1" dirty="0"/>
              <a:t> </a:t>
            </a:r>
            <a:r>
              <a:rPr lang="en-US" i="1" dirty="0" smtClean="0"/>
              <a:t>  </a:t>
            </a:r>
            <a:r>
              <a:rPr lang="en-US" dirty="0" smtClean="0"/>
              <a:t>at </a:t>
            </a:r>
            <a:r>
              <a:rPr lang="en-US" dirty="0"/>
              <a:t>the head of    .Their sum is the vector drawn from tail of    </a:t>
            </a:r>
            <a:r>
              <a:rPr lang="en-US" dirty="0" smtClean="0"/>
              <a:t>  </a:t>
            </a:r>
            <a:br>
              <a:rPr lang="en-US" dirty="0" smtClean="0"/>
            </a:br>
            <a:r>
              <a:rPr lang="en-US" dirty="0" smtClean="0"/>
              <a:t>    to </a:t>
            </a:r>
            <a:r>
              <a:rPr lang="en-US" dirty="0"/>
              <a:t>the head </a:t>
            </a:r>
            <a:r>
              <a:rPr lang="en-US" dirty="0" smtClean="0"/>
              <a:t>of   </a:t>
            </a:r>
            <a:r>
              <a:rPr lang="en-US" dirty="0"/>
              <a:t>.</a:t>
            </a:r>
          </a:p>
          <a:p>
            <a:r>
              <a:rPr lang="en-US" dirty="0"/>
              <a:t>To subtract    </a:t>
            </a:r>
            <a:r>
              <a:rPr lang="en-US" dirty="0" smtClean="0"/>
              <a:t>from   , </a:t>
            </a:r>
            <a:r>
              <a:rPr lang="en-US" dirty="0"/>
              <a:t>reverse the direction of    </a:t>
            </a:r>
            <a:r>
              <a:rPr lang="en-US" dirty="0" smtClean="0"/>
              <a:t>and </a:t>
            </a:r>
            <a:r>
              <a:rPr lang="en-US" dirty="0"/>
              <a:t>then add the </a:t>
            </a:r>
            <a:r>
              <a:rPr lang="en-US" dirty="0" smtClean="0"/>
              <a:t>reversed    to   .  </a:t>
            </a:r>
            <a:endParaRPr lang="en-US" dirty="0"/>
          </a:p>
          <a:p>
            <a:r>
              <a:rPr lang="en-US" dirty="0"/>
              <a:t>Any vector    can be written </a:t>
            </a:r>
            <a:r>
              <a:rPr lang="en-US" dirty="0" smtClean="0"/>
              <a:t>as</a:t>
            </a:r>
            <a:br>
              <a:rPr lang="en-US" dirty="0" smtClean="0"/>
            </a:br>
            <a:r>
              <a:rPr lang="en-US" dirty="0" smtClean="0"/>
              <a:t/>
            </a:r>
            <a:br>
              <a:rPr lang="en-US" dirty="0" smtClean="0"/>
            </a:br>
            <a:r>
              <a:rPr lang="en-US" dirty="0" smtClean="0"/>
              <a:t/>
            </a:r>
            <a:br>
              <a:rPr lang="en-US" dirty="0" smtClean="0"/>
            </a:br>
            <a:r>
              <a:rPr lang="en-US" dirty="0" smtClean="0"/>
              <a:t>where </a:t>
            </a:r>
            <a:r>
              <a:rPr lang="en-US" i="1" dirty="0"/>
              <a:t>A</a:t>
            </a:r>
            <a:r>
              <a:rPr lang="en-US" i="1" baseline="-25000" dirty="0"/>
              <a:t>x</a:t>
            </a:r>
            <a:r>
              <a:rPr lang="en-US" dirty="0"/>
              <a:t> and </a:t>
            </a:r>
            <a:r>
              <a:rPr lang="en-US" i="1" dirty="0"/>
              <a:t>A</a:t>
            </a:r>
            <a:r>
              <a:rPr lang="en-US" i="1" baseline="-25000" dirty="0"/>
              <a:t>y</a:t>
            </a:r>
            <a:r>
              <a:rPr lang="en-US" dirty="0"/>
              <a:t> are the components of     along the </a:t>
            </a:r>
            <a:r>
              <a:rPr lang="en-US" i="1" dirty="0"/>
              <a:t>x</a:t>
            </a:r>
            <a:r>
              <a:rPr lang="en-US" dirty="0"/>
              <a:t> and </a:t>
            </a:r>
            <a:r>
              <a:rPr lang="en-US" i="1" dirty="0"/>
              <a:t>y</a:t>
            </a:r>
            <a:r>
              <a:rPr lang="en-US" dirty="0"/>
              <a:t> axes. </a:t>
            </a:r>
          </a:p>
          <a:p>
            <a:endParaRPr lang="en-US" dirty="0"/>
          </a:p>
          <a:p>
            <a:endParaRPr lang="en-US"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20" name="Text Placeholder 19"/>
          <p:cNvSpPr>
            <a:spLocks noGrp="1"/>
          </p:cNvSpPr>
          <p:nvPr>
            <p:ph type="body" sz="quarter" idx="11"/>
          </p:nvPr>
        </p:nvSpPr>
        <p:spPr/>
        <p:txBody>
          <a:bodyPr/>
          <a:lstStyle/>
          <a:p>
            <a:r>
              <a:rPr lang="en-US" dirty="0"/>
              <a:t>Chapter 10: </a:t>
            </a:r>
            <a:r>
              <a:rPr lang="en-US" dirty="0" smtClean="0"/>
              <a:t>Summary</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627181183"/>
              </p:ext>
            </p:extLst>
          </p:nvPr>
        </p:nvGraphicFramePr>
        <p:xfrm>
          <a:off x="786703" y="2763726"/>
          <a:ext cx="279400" cy="381000"/>
        </p:xfrm>
        <a:graphic>
          <a:graphicData uri="http://schemas.openxmlformats.org/presentationml/2006/ole">
            <mc:AlternateContent xmlns:mc="http://schemas.openxmlformats.org/markup-compatibility/2006">
              <mc:Choice xmlns:v="urn:schemas-microsoft-com:vml" Requires="v">
                <p:oleObj spid="_x0000_s686351" name="Equation" r:id="rId4" imgW="279400" imgH="381000" progId="Equation.DSMT4">
                  <p:embed/>
                </p:oleObj>
              </mc:Choice>
              <mc:Fallback>
                <p:oleObj name="Equation" r:id="rId4" imgW="279400" imgH="381000" progId="Equation.DSMT4">
                  <p:embed/>
                  <p:pic>
                    <p:nvPicPr>
                      <p:cNvPr id="0" name=""/>
                      <p:cNvPicPr>
                        <a:picLocks noChangeAspect="1" noChangeArrowheads="1"/>
                      </p:cNvPicPr>
                      <p:nvPr/>
                    </p:nvPicPr>
                    <p:blipFill>
                      <a:blip r:embed="rId5"/>
                      <a:srcRect/>
                      <a:stretch>
                        <a:fillRect/>
                      </a:stretch>
                    </p:blipFill>
                    <p:spPr bwMode="auto">
                      <a:xfrm>
                        <a:off x="786703" y="2763726"/>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94355749"/>
              </p:ext>
            </p:extLst>
          </p:nvPr>
        </p:nvGraphicFramePr>
        <p:xfrm>
          <a:off x="4444750" y="1922967"/>
          <a:ext cx="279400" cy="381000"/>
        </p:xfrm>
        <a:graphic>
          <a:graphicData uri="http://schemas.openxmlformats.org/presentationml/2006/ole">
            <mc:AlternateContent xmlns:mc="http://schemas.openxmlformats.org/markup-compatibility/2006">
              <mc:Choice xmlns:v="urn:schemas-microsoft-com:vml" Requires="v">
                <p:oleObj spid="_x0000_s686352" name="Equation" r:id="rId6" imgW="279400" imgH="381000" progId="Equation.DSMT4">
                  <p:embed/>
                </p:oleObj>
              </mc:Choice>
              <mc:Fallback>
                <p:oleObj name="Equation" r:id="rId6" imgW="279400" imgH="381000" progId="Equation.DSMT4">
                  <p:embed/>
                  <p:pic>
                    <p:nvPicPr>
                      <p:cNvPr id="0" name=""/>
                      <p:cNvPicPr>
                        <a:picLocks noChangeAspect="1" noChangeArrowheads="1"/>
                      </p:cNvPicPr>
                      <p:nvPr/>
                    </p:nvPicPr>
                    <p:blipFill>
                      <a:blip r:embed="rId7"/>
                      <a:srcRect/>
                      <a:stretch>
                        <a:fillRect/>
                      </a:stretch>
                    </p:blipFill>
                    <p:spPr bwMode="auto">
                      <a:xfrm>
                        <a:off x="4444750" y="1922967"/>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279629804"/>
              </p:ext>
            </p:extLst>
          </p:nvPr>
        </p:nvGraphicFramePr>
        <p:xfrm>
          <a:off x="7083194" y="1922967"/>
          <a:ext cx="279400" cy="381000"/>
        </p:xfrm>
        <a:graphic>
          <a:graphicData uri="http://schemas.openxmlformats.org/presentationml/2006/ole">
            <mc:AlternateContent xmlns:mc="http://schemas.openxmlformats.org/markup-compatibility/2006">
              <mc:Choice xmlns:v="urn:schemas-microsoft-com:vml" Requires="v">
                <p:oleObj spid="_x0000_s686353" name="Equation" r:id="rId8" imgW="279400" imgH="381000" progId="Equation.DSMT4">
                  <p:embed/>
                </p:oleObj>
              </mc:Choice>
              <mc:Fallback>
                <p:oleObj name="Equation" r:id="rId8" imgW="279400" imgH="381000" progId="Equation.DSMT4">
                  <p:embed/>
                  <p:pic>
                    <p:nvPicPr>
                      <p:cNvPr id="0" name=""/>
                      <p:cNvPicPr>
                        <a:picLocks noChangeAspect="1" noChangeArrowheads="1"/>
                      </p:cNvPicPr>
                      <p:nvPr/>
                    </p:nvPicPr>
                    <p:blipFill>
                      <a:blip r:embed="rId7"/>
                      <a:srcRect/>
                      <a:stretch>
                        <a:fillRect/>
                      </a:stretch>
                    </p:blipFill>
                    <p:spPr bwMode="auto">
                      <a:xfrm>
                        <a:off x="7083194" y="1922967"/>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814317386"/>
              </p:ext>
            </p:extLst>
          </p:nvPr>
        </p:nvGraphicFramePr>
        <p:xfrm>
          <a:off x="1922576" y="2343346"/>
          <a:ext cx="279400" cy="381000"/>
        </p:xfrm>
        <a:graphic>
          <a:graphicData uri="http://schemas.openxmlformats.org/presentationml/2006/ole">
            <mc:AlternateContent xmlns:mc="http://schemas.openxmlformats.org/markup-compatibility/2006">
              <mc:Choice xmlns:v="urn:schemas-microsoft-com:vml" Requires="v">
                <p:oleObj spid="_x0000_s686354" name="Equation" r:id="rId9" imgW="279400" imgH="381000" progId="Equation.DSMT4">
                  <p:embed/>
                </p:oleObj>
              </mc:Choice>
              <mc:Fallback>
                <p:oleObj name="Equation" r:id="rId9" imgW="279400" imgH="381000" progId="Equation.DSMT4">
                  <p:embed/>
                  <p:pic>
                    <p:nvPicPr>
                      <p:cNvPr id="0" name=""/>
                      <p:cNvPicPr>
                        <a:picLocks noChangeAspect="1" noChangeArrowheads="1"/>
                      </p:cNvPicPr>
                      <p:nvPr/>
                    </p:nvPicPr>
                    <p:blipFill>
                      <a:blip r:embed="rId5"/>
                      <a:srcRect/>
                      <a:stretch>
                        <a:fillRect/>
                      </a:stretch>
                    </p:blipFill>
                    <p:spPr bwMode="auto">
                      <a:xfrm>
                        <a:off x="1922576" y="2343346"/>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544436171"/>
              </p:ext>
            </p:extLst>
          </p:nvPr>
        </p:nvGraphicFramePr>
        <p:xfrm>
          <a:off x="3121733" y="2772670"/>
          <a:ext cx="279400" cy="381000"/>
        </p:xfrm>
        <a:graphic>
          <a:graphicData uri="http://schemas.openxmlformats.org/presentationml/2006/ole">
            <mc:AlternateContent xmlns:mc="http://schemas.openxmlformats.org/markup-compatibility/2006">
              <mc:Choice xmlns:v="urn:schemas-microsoft-com:vml" Requires="v">
                <p:oleObj spid="_x0000_s686355" name="Equation" r:id="rId10" imgW="279400" imgH="381000" progId="Equation.DSMT4">
                  <p:embed/>
                </p:oleObj>
              </mc:Choice>
              <mc:Fallback>
                <p:oleObj name="Equation" r:id="rId10" imgW="279400" imgH="381000" progId="Equation.DSMT4">
                  <p:embed/>
                  <p:pic>
                    <p:nvPicPr>
                      <p:cNvPr id="0" name=""/>
                      <p:cNvPicPr>
                        <a:picLocks noChangeAspect="1" noChangeArrowheads="1"/>
                      </p:cNvPicPr>
                      <p:nvPr/>
                    </p:nvPicPr>
                    <p:blipFill>
                      <a:blip r:embed="rId7"/>
                      <a:srcRect/>
                      <a:stretch>
                        <a:fillRect/>
                      </a:stretch>
                    </p:blipFill>
                    <p:spPr bwMode="auto">
                      <a:xfrm>
                        <a:off x="3121733" y="2772670"/>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77798526"/>
              </p:ext>
            </p:extLst>
          </p:nvPr>
        </p:nvGraphicFramePr>
        <p:xfrm>
          <a:off x="2449587" y="3273548"/>
          <a:ext cx="279400" cy="381000"/>
        </p:xfrm>
        <a:graphic>
          <a:graphicData uri="http://schemas.openxmlformats.org/presentationml/2006/ole">
            <mc:AlternateContent xmlns:mc="http://schemas.openxmlformats.org/markup-compatibility/2006">
              <mc:Choice xmlns:v="urn:schemas-microsoft-com:vml" Requires="v">
                <p:oleObj spid="_x0000_s686356" name="Equation" r:id="rId11" imgW="279400" imgH="381000" progId="Equation.DSMT4">
                  <p:embed/>
                </p:oleObj>
              </mc:Choice>
              <mc:Fallback>
                <p:oleObj name="Equation" r:id="rId11" imgW="279400" imgH="381000" progId="Equation.DSMT4">
                  <p:embed/>
                  <p:pic>
                    <p:nvPicPr>
                      <p:cNvPr id="0" name=""/>
                      <p:cNvPicPr>
                        <a:picLocks noChangeAspect="1" noChangeArrowheads="1"/>
                      </p:cNvPicPr>
                      <p:nvPr/>
                    </p:nvPicPr>
                    <p:blipFill>
                      <a:blip r:embed="rId7"/>
                      <a:srcRect/>
                      <a:stretch>
                        <a:fillRect/>
                      </a:stretch>
                    </p:blipFill>
                    <p:spPr bwMode="auto">
                      <a:xfrm>
                        <a:off x="2449587" y="3273548"/>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88202157"/>
              </p:ext>
            </p:extLst>
          </p:nvPr>
        </p:nvGraphicFramePr>
        <p:xfrm>
          <a:off x="3488432" y="3273548"/>
          <a:ext cx="279400" cy="381000"/>
        </p:xfrm>
        <a:graphic>
          <a:graphicData uri="http://schemas.openxmlformats.org/presentationml/2006/ole">
            <mc:AlternateContent xmlns:mc="http://schemas.openxmlformats.org/markup-compatibility/2006">
              <mc:Choice xmlns:v="urn:schemas-microsoft-com:vml" Requires="v">
                <p:oleObj spid="_x0000_s686357" name="Equation" r:id="rId12" imgW="279400" imgH="381000" progId="Equation.DSMT4">
                  <p:embed/>
                </p:oleObj>
              </mc:Choice>
              <mc:Fallback>
                <p:oleObj name="Equation" r:id="rId12" imgW="279400" imgH="381000" progId="Equation.DSMT4">
                  <p:embed/>
                  <p:pic>
                    <p:nvPicPr>
                      <p:cNvPr id="0" name=""/>
                      <p:cNvPicPr>
                        <a:picLocks noChangeAspect="1" noChangeArrowheads="1"/>
                      </p:cNvPicPr>
                      <p:nvPr/>
                    </p:nvPicPr>
                    <p:blipFill>
                      <a:blip r:embed="rId5"/>
                      <a:srcRect/>
                      <a:stretch>
                        <a:fillRect/>
                      </a:stretch>
                    </p:blipFill>
                    <p:spPr bwMode="auto">
                      <a:xfrm>
                        <a:off x="3488432" y="3273548"/>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86714923"/>
              </p:ext>
            </p:extLst>
          </p:nvPr>
        </p:nvGraphicFramePr>
        <p:xfrm>
          <a:off x="7244185" y="3282492"/>
          <a:ext cx="279400" cy="381000"/>
        </p:xfrm>
        <a:graphic>
          <a:graphicData uri="http://schemas.openxmlformats.org/presentationml/2006/ole">
            <mc:AlternateContent xmlns:mc="http://schemas.openxmlformats.org/markup-compatibility/2006">
              <mc:Choice xmlns:v="urn:schemas-microsoft-com:vml" Requires="v">
                <p:oleObj spid="_x0000_s686358" name="Equation" r:id="rId13" imgW="279400" imgH="381000" progId="Equation.DSMT4">
                  <p:embed/>
                </p:oleObj>
              </mc:Choice>
              <mc:Fallback>
                <p:oleObj name="Equation" r:id="rId13" imgW="279400" imgH="381000" progId="Equation.DSMT4">
                  <p:embed/>
                  <p:pic>
                    <p:nvPicPr>
                      <p:cNvPr id="0" name=""/>
                      <p:cNvPicPr>
                        <a:picLocks noChangeAspect="1" noChangeArrowheads="1"/>
                      </p:cNvPicPr>
                      <p:nvPr/>
                    </p:nvPicPr>
                    <p:blipFill>
                      <a:blip r:embed="rId7"/>
                      <a:srcRect/>
                      <a:stretch>
                        <a:fillRect/>
                      </a:stretch>
                    </p:blipFill>
                    <p:spPr bwMode="auto">
                      <a:xfrm>
                        <a:off x="7244185" y="3282492"/>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287692584"/>
              </p:ext>
            </p:extLst>
          </p:nvPr>
        </p:nvGraphicFramePr>
        <p:xfrm>
          <a:off x="3881286" y="3711816"/>
          <a:ext cx="279400" cy="381000"/>
        </p:xfrm>
        <a:graphic>
          <a:graphicData uri="http://schemas.openxmlformats.org/presentationml/2006/ole">
            <mc:AlternateContent xmlns:mc="http://schemas.openxmlformats.org/markup-compatibility/2006">
              <mc:Choice xmlns:v="urn:schemas-microsoft-com:vml" Requires="v">
                <p:oleObj spid="_x0000_s686359" name="Equation" r:id="rId14" imgW="279400" imgH="381000" progId="Equation.DSMT4">
                  <p:embed/>
                </p:oleObj>
              </mc:Choice>
              <mc:Fallback>
                <p:oleObj name="Equation" r:id="rId14" imgW="279400" imgH="381000" progId="Equation.DSMT4">
                  <p:embed/>
                  <p:pic>
                    <p:nvPicPr>
                      <p:cNvPr id="0" name=""/>
                      <p:cNvPicPr>
                        <a:picLocks noChangeAspect="1" noChangeArrowheads="1"/>
                      </p:cNvPicPr>
                      <p:nvPr/>
                    </p:nvPicPr>
                    <p:blipFill>
                      <a:blip r:embed="rId7"/>
                      <a:srcRect/>
                      <a:stretch>
                        <a:fillRect/>
                      </a:stretch>
                    </p:blipFill>
                    <p:spPr bwMode="auto">
                      <a:xfrm>
                        <a:off x="3881286" y="3711816"/>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477876971"/>
              </p:ext>
            </p:extLst>
          </p:nvPr>
        </p:nvGraphicFramePr>
        <p:xfrm>
          <a:off x="4480526" y="3711816"/>
          <a:ext cx="279400" cy="381000"/>
        </p:xfrm>
        <a:graphic>
          <a:graphicData uri="http://schemas.openxmlformats.org/presentationml/2006/ole">
            <mc:AlternateContent xmlns:mc="http://schemas.openxmlformats.org/markup-compatibility/2006">
              <mc:Choice xmlns:v="urn:schemas-microsoft-com:vml" Requires="v">
                <p:oleObj spid="_x0000_s686360" name="Equation" r:id="rId15" imgW="279400" imgH="381000" progId="Equation.DSMT4">
                  <p:embed/>
                </p:oleObj>
              </mc:Choice>
              <mc:Fallback>
                <p:oleObj name="Equation" r:id="rId15" imgW="279400" imgH="381000" progId="Equation.DSMT4">
                  <p:embed/>
                  <p:pic>
                    <p:nvPicPr>
                      <p:cNvPr id="0" name=""/>
                      <p:cNvPicPr>
                        <a:picLocks noChangeAspect="1" noChangeArrowheads="1"/>
                      </p:cNvPicPr>
                      <p:nvPr/>
                    </p:nvPicPr>
                    <p:blipFill>
                      <a:blip r:embed="rId16"/>
                      <a:srcRect/>
                      <a:stretch>
                        <a:fillRect/>
                      </a:stretch>
                    </p:blipFill>
                    <p:spPr bwMode="auto">
                      <a:xfrm>
                        <a:off x="4480526" y="3711816"/>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91917206"/>
              </p:ext>
            </p:extLst>
          </p:nvPr>
        </p:nvGraphicFramePr>
        <p:xfrm>
          <a:off x="2404868" y="4221638"/>
          <a:ext cx="279400" cy="381000"/>
        </p:xfrm>
        <a:graphic>
          <a:graphicData uri="http://schemas.openxmlformats.org/presentationml/2006/ole">
            <mc:AlternateContent xmlns:mc="http://schemas.openxmlformats.org/markup-compatibility/2006">
              <mc:Choice xmlns:v="urn:schemas-microsoft-com:vml" Requires="v">
                <p:oleObj spid="_x0000_s686361" name="Equation" r:id="rId17" imgW="279400" imgH="381000" progId="Equation.DSMT4">
                  <p:embed/>
                </p:oleObj>
              </mc:Choice>
              <mc:Fallback>
                <p:oleObj name="Equation" r:id="rId17" imgW="279400" imgH="381000" progId="Equation.DSMT4">
                  <p:embed/>
                  <p:pic>
                    <p:nvPicPr>
                      <p:cNvPr id="0" name=""/>
                      <p:cNvPicPr>
                        <a:picLocks noChangeAspect="1" noChangeArrowheads="1"/>
                      </p:cNvPicPr>
                      <p:nvPr/>
                    </p:nvPicPr>
                    <p:blipFill>
                      <a:blip r:embed="rId5"/>
                      <a:srcRect/>
                      <a:stretch>
                        <a:fillRect/>
                      </a:stretch>
                    </p:blipFill>
                    <p:spPr bwMode="auto">
                      <a:xfrm>
                        <a:off x="2404868" y="4221638"/>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426742861"/>
              </p:ext>
            </p:extLst>
          </p:nvPr>
        </p:nvGraphicFramePr>
        <p:xfrm>
          <a:off x="2901950" y="4854575"/>
          <a:ext cx="3340100" cy="546100"/>
        </p:xfrm>
        <a:graphic>
          <a:graphicData uri="http://schemas.openxmlformats.org/presentationml/2006/ole">
            <mc:AlternateContent xmlns:mc="http://schemas.openxmlformats.org/markup-compatibility/2006">
              <mc:Choice xmlns:v="urn:schemas-microsoft-com:vml" Requires="v">
                <p:oleObj spid="_x0000_s686362" name="Equation" r:id="rId18" imgW="3340100" imgH="546100" progId="Equation.DSMT4">
                  <p:embed/>
                </p:oleObj>
              </mc:Choice>
              <mc:Fallback>
                <p:oleObj name="Equation" r:id="rId18" imgW="3340100" imgH="546100" progId="Equation.DSMT4">
                  <p:embed/>
                  <p:pic>
                    <p:nvPicPr>
                      <p:cNvPr id="0" name=""/>
                      <p:cNvPicPr>
                        <a:picLocks noChangeAspect="1" noChangeArrowheads="1"/>
                      </p:cNvPicPr>
                      <p:nvPr/>
                    </p:nvPicPr>
                    <p:blipFill>
                      <a:blip r:embed="rId19"/>
                      <a:srcRect/>
                      <a:stretch>
                        <a:fillRect/>
                      </a:stretch>
                    </p:blipFill>
                    <p:spPr bwMode="auto">
                      <a:xfrm>
                        <a:off x="2901950" y="4854575"/>
                        <a:ext cx="3340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01215465"/>
              </p:ext>
            </p:extLst>
          </p:nvPr>
        </p:nvGraphicFramePr>
        <p:xfrm>
          <a:off x="6394516" y="5497954"/>
          <a:ext cx="279400" cy="381000"/>
        </p:xfrm>
        <a:graphic>
          <a:graphicData uri="http://schemas.openxmlformats.org/presentationml/2006/ole">
            <mc:AlternateContent xmlns:mc="http://schemas.openxmlformats.org/markup-compatibility/2006">
              <mc:Choice xmlns:v="urn:schemas-microsoft-com:vml" Requires="v">
                <p:oleObj spid="_x0000_s686363" name="Equation" r:id="rId20" imgW="279400" imgH="381000" progId="Equation.DSMT4">
                  <p:embed/>
                </p:oleObj>
              </mc:Choice>
              <mc:Fallback>
                <p:oleObj name="Equation" r:id="rId20" imgW="279400" imgH="381000" progId="Equation.DSMT4">
                  <p:embed/>
                  <p:pic>
                    <p:nvPicPr>
                      <p:cNvPr id="0" name=""/>
                      <p:cNvPicPr>
                        <a:picLocks noChangeAspect="1" noChangeArrowheads="1"/>
                      </p:cNvPicPr>
                      <p:nvPr/>
                    </p:nvPicPr>
                    <p:blipFill>
                      <a:blip r:embed="rId5"/>
                      <a:srcRect/>
                      <a:stretch>
                        <a:fillRect/>
                      </a:stretch>
                    </p:blipFill>
                    <p:spPr bwMode="auto">
                      <a:xfrm>
                        <a:off x="6394516" y="5497954"/>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714266564"/>
              </p:ext>
            </p:extLst>
          </p:nvPr>
        </p:nvGraphicFramePr>
        <p:xfrm>
          <a:off x="3541418" y="1922967"/>
          <a:ext cx="279400" cy="381000"/>
        </p:xfrm>
        <a:graphic>
          <a:graphicData uri="http://schemas.openxmlformats.org/presentationml/2006/ole">
            <mc:AlternateContent xmlns:mc="http://schemas.openxmlformats.org/markup-compatibility/2006">
              <mc:Choice xmlns:v="urn:schemas-microsoft-com:vml" Requires="v">
                <p:oleObj spid="_x0000_s686364" name="Equation" r:id="rId21" imgW="279400" imgH="381000" progId="Equation.DSMT4">
                  <p:embed/>
                </p:oleObj>
              </mc:Choice>
              <mc:Fallback>
                <p:oleObj name="Equation" r:id="rId21" imgW="279400" imgH="381000" progId="Equation.DSMT4">
                  <p:embed/>
                  <p:pic>
                    <p:nvPicPr>
                      <p:cNvPr id="0" name=""/>
                      <p:cNvPicPr>
                        <a:picLocks noChangeAspect="1" noChangeArrowheads="1"/>
                      </p:cNvPicPr>
                      <p:nvPr/>
                    </p:nvPicPr>
                    <p:blipFill>
                      <a:blip r:embed="rId5"/>
                      <a:srcRect/>
                      <a:stretch>
                        <a:fillRect/>
                      </a:stretch>
                    </p:blipFill>
                    <p:spPr bwMode="auto">
                      <a:xfrm>
                        <a:off x="3541418" y="1922967"/>
                        <a:ext cx="27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40143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AF2A42"/>
                </a:solidFill>
              </a:rPr>
              <a:t>Quantitative Tools: Vectors in two dimensions</a:t>
            </a:r>
            <a:endParaRPr lang="en-US" dirty="0">
              <a:solidFill>
                <a:srgbClr val="AF2A42"/>
              </a:solidFill>
            </a:endParaRPr>
          </a:p>
        </p:txBody>
      </p:sp>
      <p:sp>
        <p:nvSpPr>
          <p:cNvPr id="10" name="Content Placeholder 9"/>
          <p:cNvSpPr>
            <a:spLocks noGrp="1"/>
          </p:cNvSpPr>
          <p:nvPr>
            <p:ph idx="1"/>
          </p:nvPr>
        </p:nvSpPr>
        <p:spPr>
          <a:xfrm>
            <a:off x="365124" y="1874520"/>
            <a:ext cx="8466261" cy="4718304"/>
          </a:xfrm>
        </p:spPr>
        <p:txBody>
          <a:bodyPr/>
          <a:lstStyle/>
          <a:p>
            <a:pPr>
              <a:buClr>
                <a:srgbClr val="AF2A42"/>
              </a:buClr>
            </a:pPr>
            <a:r>
              <a:rPr lang="en-US" sz="2400" dirty="0" smtClean="0"/>
              <a:t>The magnitude of any vector    is</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and the angle </a:t>
            </a:r>
            <a:r>
              <a:rPr lang="en-US" sz="2400" i="1" dirty="0" smtClean="0"/>
              <a:t>θ </a:t>
            </a:r>
            <a:r>
              <a:rPr lang="en-US" sz="2400" dirty="0" smtClean="0"/>
              <a:t>that    makes with the positive </a:t>
            </a:r>
            <a:r>
              <a:rPr lang="en-US" sz="2400" i="1" dirty="0" smtClean="0"/>
              <a:t>x </a:t>
            </a:r>
            <a:r>
              <a:rPr lang="en-US" sz="2400" dirty="0" smtClean="0"/>
              <a:t>axis is given by</a:t>
            </a:r>
          </a:p>
          <a:p>
            <a:pPr>
              <a:buClr>
                <a:srgbClr val="AF2A42"/>
              </a:buClr>
            </a:pPr>
            <a:endParaRPr lang="en-US" sz="2400" dirty="0" smtClean="0"/>
          </a:p>
          <a:p>
            <a:pPr>
              <a:buClr>
                <a:srgbClr val="AF2A42"/>
              </a:buClr>
            </a:pPr>
            <a:endParaRPr lang="en-US" sz="2400" dirty="0" smtClean="0"/>
          </a:p>
          <a:p>
            <a:pPr>
              <a:buClr>
                <a:srgbClr val="AF2A42"/>
              </a:buClr>
            </a:pPr>
            <a:r>
              <a:rPr lang="en-US" sz="2400" dirty="0" smtClean="0"/>
              <a:t>If                  is the vector sum of    and   , the component of    are</a:t>
            </a:r>
          </a:p>
          <a:p>
            <a:pPr>
              <a:buClr>
                <a:srgbClr val="AF2A42"/>
              </a:buClr>
            </a:pPr>
            <a:endParaRPr lang="en-US" sz="2400" dirty="0"/>
          </a:p>
          <a:p>
            <a:pPr>
              <a:buClr>
                <a:srgbClr val="AF2A42"/>
              </a:buClr>
            </a:pPr>
            <a:endParaRPr lang="en-US" sz="2400" dirty="0" smtClean="0"/>
          </a:p>
          <a:p>
            <a:pPr>
              <a:buClr>
                <a:srgbClr val="AF2A42"/>
              </a:buClr>
            </a:pPr>
            <a:r>
              <a:rPr lang="en-US" sz="2400" dirty="0" smtClean="0"/>
              <a:t>The </a:t>
            </a:r>
            <a:r>
              <a:rPr lang="en-US" sz="2400" b="1" dirty="0" smtClean="0"/>
              <a:t>scalar product </a:t>
            </a:r>
            <a:r>
              <a:rPr lang="en-US" sz="2400" dirty="0" smtClean="0"/>
              <a:t>of two vectors    and    that make an angle</a:t>
            </a:r>
            <a:r>
              <a:rPr lang="en-US" sz="2400" dirty="0"/>
              <a:t> </a:t>
            </a:r>
            <a:r>
              <a:rPr lang="en-US" sz="2400" i="1" dirty="0" smtClean="0"/>
              <a:t>ϕ</a:t>
            </a:r>
            <a:r>
              <a:rPr lang="en-US" sz="2400" dirty="0" smtClean="0"/>
              <a:t> when placed tail to tail is</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205410152"/>
              </p:ext>
            </p:extLst>
          </p:nvPr>
        </p:nvGraphicFramePr>
        <p:xfrm>
          <a:off x="3211080" y="3016862"/>
          <a:ext cx="241300" cy="330200"/>
        </p:xfrm>
        <a:graphic>
          <a:graphicData uri="http://schemas.openxmlformats.org/presentationml/2006/ole">
            <mc:AlternateContent xmlns:mc="http://schemas.openxmlformats.org/markup-compatibility/2006">
              <mc:Choice xmlns:v="urn:schemas-microsoft-com:vml" Requires="v">
                <p:oleObj spid="_x0000_s681424" name="Equation" r:id="rId4" imgW="241300" imgH="330200" progId="Equation.DSMT4">
                  <p:embed/>
                </p:oleObj>
              </mc:Choice>
              <mc:Fallback>
                <p:oleObj name="Equation" r:id="rId4" imgW="241300" imgH="330200" progId="Equation.DSMT4">
                  <p:embed/>
                  <p:pic>
                    <p:nvPicPr>
                      <p:cNvPr id="0" name=""/>
                      <p:cNvPicPr>
                        <a:picLocks noChangeAspect="1" noChangeArrowheads="1"/>
                      </p:cNvPicPr>
                      <p:nvPr/>
                    </p:nvPicPr>
                    <p:blipFill>
                      <a:blip r:embed="rId5"/>
                      <a:srcRect/>
                      <a:stretch>
                        <a:fillRect/>
                      </a:stretch>
                    </p:blipFill>
                    <p:spPr bwMode="auto">
                      <a:xfrm>
                        <a:off x="3211080" y="3016862"/>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19633301"/>
              </p:ext>
            </p:extLst>
          </p:nvPr>
        </p:nvGraphicFramePr>
        <p:xfrm>
          <a:off x="3321050" y="2404159"/>
          <a:ext cx="2501900" cy="558800"/>
        </p:xfrm>
        <a:graphic>
          <a:graphicData uri="http://schemas.openxmlformats.org/presentationml/2006/ole">
            <mc:AlternateContent xmlns:mc="http://schemas.openxmlformats.org/markup-compatibility/2006">
              <mc:Choice xmlns:v="urn:schemas-microsoft-com:vml" Requires="v">
                <p:oleObj spid="_x0000_s681425" name="Equation" r:id="rId6" imgW="2501900" imgH="558800" progId="Equation.DSMT4">
                  <p:embed/>
                </p:oleObj>
              </mc:Choice>
              <mc:Fallback>
                <p:oleObj name="Equation" r:id="rId6" imgW="2501900" imgH="558800" progId="Equation.DSMT4">
                  <p:embed/>
                  <p:pic>
                    <p:nvPicPr>
                      <p:cNvPr id="0" name=""/>
                      <p:cNvPicPr>
                        <a:picLocks noChangeAspect="1" noChangeArrowheads="1"/>
                      </p:cNvPicPr>
                      <p:nvPr/>
                    </p:nvPicPr>
                    <p:blipFill>
                      <a:blip r:embed="rId7"/>
                      <a:srcRect/>
                      <a:stretch>
                        <a:fillRect/>
                      </a:stretch>
                    </p:blipFill>
                    <p:spPr bwMode="auto">
                      <a:xfrm>
                        <a:off x="3321050" y="2404159"/>
                        <a:ext cx="2501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34049285"/>
              </p:ext>
            </p:extLst>
          </p:nvPr>
        </p:nvGraphicFramePr>
        <p:xfrm>
          <a:off x="4344086" y="1920496"/>
          <a:ext cx="241300" cy="330200"/>
        </p:xfrm>
        <a:graphic>
          <a:graphicData uri="http://schemas.openxmlformats.org/presentationml/2006/ole">
            <mc:AlternateContent xmlns:mc="http://schemas.openxmlformats.org/markup-compatibility/2006">
              <mc:Choice xmlns:v="urn:schemas-microsoft-com:vml" Requires="v">
                <p:oleObj spid="_x0000_s681426" name="Equation" r:id="rId8" imgW="241300" imgH="330200" progId="Equation.DSMT4">
                  <p:embed/>
                </p:oleObj>
              </mc:Choice>
              <mc:Fallback>
                <p:oleObj name="Equation" r:id="rId8" imgW="241300" imgH="330200" progId="Equation.DSMT4">
                  <p:embed/>
                  <p:pic>
                    <p:nvPicPr>
                      <p:cNvPr id="0" name=""/>
                      <p:cNvPicPr>
                        <a:picLocks noChangeAspect="1" noChangeArrowheads="1"/>
                      </p:cNvPicPr>
                      <p:nvPr/>
                    </p:nvPicPr>
                    <p:blipFill>
                      <a:blip r:embed="rId5"/>
                      <a:srcRect/>
                      <a:stretch>
                        <a:fillRect/>
                      </a:stretch>
                    </p:blipFill>
                    <p:spPr bwMode="auto">
                      <a:xfrm>
                        <a:off x="4344086" y="1920496"/>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46537984"/>
              </p:ext>
            </p:extLst>
          </p:nvPr>
        </p:nvGraphicFramePr>
        <p:xfrm>
          <a:off x="1065122" y="4319839"/>
          <a:ext cx="1244600" cy="330200"/>
        </p:xfrm>
        <a:graphic>
          <a:graphicData uri="http://schemas.openxmlformats.org/presentationml/2006/ole">
            <mc:AlternateContent xmlns:mc="http://schemas.openxmlformats.org/markup-compatibility/2006">
              <mc:Choice xmlns:v="urn:schemas-microsoft-com:vml" Requires="v">
                <p:oleObj spid="_x0000_s681427" name="Equation" r:id="rId9" imgW="1244600" imgH="330200" progId="Equation.DSMT4">
                  <p:embed/>
                </p:oleObj>
              </mc:Choice>
              <mc:Fallback>
                <p:oleObj name="Equation" r:id="rId9" imgW="1244600" imgH="330200" progId="Equation.DSMT4">
                  <p:embed/>
                  <p:pic>
                    <p:nvPicPr>
                      <p:cNvPr id="0" name=""/>
                      <p:cNvPicPr>
                        <a:picLocks noChangeAspect="1" noChangeArrowheads="1"/>
                      </p:cNvPicPr>
                      <p:nvPr/>
                    </p:nvPicPr>
                    <p:blipFill>
                      <a:blip r:embed="rId10"/>
                      <a:srcRect/>
                      <a:stretch>
                        <a:fillRect/>
                      </a:stretch>
                    </p:blipFill>
                    <p:spPr bwMode="auto">
                      <a:xfrm>
                        <a:off x="1065122" y="4319839"/>
                        <a:ext cx="1244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18919234"/>
              </p:ext>
            </p:extLst>
          </p:nvPr>
        </p:nvGraphicFramePr>
        <p:xfrm>
          <a:off x="4810080" y="4319093"/>
          <a:ext cx="241300" cy="330200"/>
        </p:xfrm>
        <a:graphic>
          <a:graphicData uri="http://schemas.openxmlformats.org/presentationml/2006/ole">
            <mc:AlternateContent xmlns:mc="http://schemas.openxmlformats.org/markup-compatibility/2006">
              <mc:Choice xmlns:v="urn:schemas-microsoft-com:vml" Requires="v">
                <p:oleObj spid="_x0000_s681428" name="Equation" r:id="rId11" imgW="241300" imgH="330200" progId="Equation.DSMT4">
                  <p:embed/>
                </p:oleObj>
              </mc:Choice>
              <mc:Fallback>
                <p:oleObj name="Equation" r:id="rId11" imgW="241300" imgH="330200" progId="Equation.DSMT4">
                  <p:embed/>
                  <p:pic>
                    <p:nvPicPr>
                      <p:cNvPr id="0" name=""/>
                      <p:cNvPicPr>
                        <a:picLocks noChangeAspect="1" noChangeArrowheads="1"/>
                      </p:cNvPicPr>
                      <p:nvPr/>
                    </p:nvPicPr>
                    <p:blipFill>
                      <a:blip r:embed="rId5"/>
                      <a:srcRect/>
                      <a:stretch>
                        <a:fillRect/>
                      </a:stretch>
                    </p:blipFill>
                    <p:spPr bwMode="auto">
                      <a:xfrm>
                        <a:off x="4810080" y="4319093"/>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79747809"/>
              </p:ext>
            </p:extLst>
          </p:nvPr>
        </p:nvGraphicFramePr>
        <p:xfrm>
          <a:off x="5541052" y="4319093"/>
          <a:ext cx="241300" cy="330200"/>
        </p:xfrm>
        <a:graphic>
          <a:graphicData uri="http://schemas.openxmlformats.org/presentationml/2006/ole">
            <mc:AlternateContent xmlns:mc="http://schemas.openxmlformats.org/markup-compatibility/2006">
              <mc:Choice xmlns:v="urn:schemas-microsoft-com:vml" Requires="v">
                <p:oleObj spid="_x0000_s681429" name="Equation" r:id="rId12" imgW="241300" imgH="330200" progId="Equation.DSMT4">
                  <p:embed/>
                </p:oleObj>
              </mc:Choice>
              <mc:Fallback>
                <p:oleObj name="Equation" r:id="rId12" imgW="241300" imgH="330200" progId="Equation.DSMT4">
                  <p:embed/>
                  <p:pic>
                    <p:nvPicPr>
                      <p:cNvPr id="0" name=""/>
                      <p:cNvPicPr>
                        <a:picLocks noChangeAspect="1" noChangeArrowheads="1"/>
                      </p:cNvPicPr>
                      <p:nvPr/>
                    </p:nvPicPr>
                    <p:blipFill>
                      <a:blip r:embed="rId13"/>
                      <a:srcRect/>
                      <a:stretch>
                        <a:fillRect/>
                      </a:stretch>
                    </p:blipFill>
                    <p:spPr bwMode="auto">
                      <a:xfrm>
                        <a:off x="5541052" y="4319093"/>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990442482"/>
              </p:ext>
            </p:extLst>
          </p:nvPr>
        </p:nvGraphicFramePr>
        <p:xfrm>
          <a:off x="8061641" y="4319093"/>
          <a:ext cx="241300" cy="330200"/>
        </p:xfrm>
        <a:graphic>
          <a:graphicData uri="http://schemas.openxmlformats.org/presentationml/2006/ole">
            <mc:AlternateContent xmlns:mc="http://schemas.openxmlformats.org/markup-compatibility/2006">
              <mc:Choice xmlns:v="urn:schemas-microsoft-com:vml" Requires="v">
                <p:oleObj spid="_x0000_s681430" name="Equation" r:id="rId14" imgW="241300" imgH="330200" progId="Equation.DSMT4">
                  <p:embed/>
                </p:oleObj>
              </mc:Choice>
              <mc:Fallback>
                <p:oleObj name="Equation" r:id="rId14" imgW="241300" imgH="330200" progId="Equation.DSMT4">
                  <p:embed/>
                  <p:pic>
                    <p:nvPicPr>
                      <p:cNvPr id="0" name=""/>
                      <p:cNvPicPr>
                        <a:picLocks noChangeAspect="1" noChangeArrowheads="1"/>
                      </p:cNvPicPr>
                      <p:nvPr/>
                    </p:nvPicPr>
                    <p:blipFill>
                      <a:blip r:embed="rId15"/>
                      <a:srcRect/>
                      <a:stretch>
                        <a:fillRect/>
                      </a:stretch>
                    </p:blipFill>
                    <p:spPr bwMode="auto">
                      <a:xfrm>
                        <a:off x="8061641" y="4319093"/>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128578375"/>
              </p:ext>
            </p:extLst>
          </p:nvPr>
        </p:nvGraphicFramePr>
        <p:xfrm>
          <a:off x="3765550" y="4700588"/>
          <a:ext cx="1612900" cy="952500"/>
        </p:xfrm>
        <a:graphic>
          <a:graphicData uri="http://schemas.openxmlformats.org/presentationml/2006/ole">
            <mc:AlternateContent xmlns:mc="http://schemas.openxmlformats.org/markup-compatibility/2006">
              <mc:Choice xmlns:v="urn:schemas-microsoft-com:vml" Requires="v">
                <p:oleObj spid="_x0000_s681431" name="Equation" r:id="rId16" imgW="1612900" imgH="952500" progId="Equation.DSMT4">
                  <p:embed/>
                </p:oleObj>
              </mc:Choice>
              <mc:Fallback>
                <p:oleObj name="Equation" r:id="rId16" imgW="1612900" imgH="952500" progId="Equation.DSMT4">
                  <p:embed/>
                  <p:pic>
                    <p:nvPicPr>
                      <p:cNvPr id="0" name=""/>
                      <p:cNvPicPr>
                        <a:picLocks noChangeAspect="1" noChangeArrowheads="1"/>
                      </p:cNvPicPr>
                      <p:nvPr/>
                    </p:nvPicPr>
                    <p:blipFill>
                      <a:blip r:embed="rId17"/>
                      <a:srcRect/>
                      <a:stretch>
                        <a:fillRect/>
                      </a:stretch>
                    </p:blipFill>
                    <p:spPr bwMode="auto">
                      <a:xfrm>
                        <a:off x="3765550" y="4700588"/>
                        <a:ext cx="16129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117272525"/>
              </p:ext>
            </p:extLst>
          </p:nvPr>
        </p:nvGraphicFramePr>
        <p:xfrm>
          <a:off x="5077294" y="5648504"/>
          <a:ext cx="241300" cy="330200"/>
        </p:xfrm>
        <a:graphic>
          <a:graphicData uri="http://schemas.openxmlformats.org/presentationml/2006/ole">
            <mc:AlternateContent xmlns:mc="http://schemas.openxmlformats.org/markup-compatibility/2006">
              <mc:Choice xmlns:v="urn:schemas-microsoft-com:vml" Requires="v">
                <p:oleObj spid="_x0000_s681432" name="Equation" r:id="rId18" imgW="241300" imgH="330200" progId="Equation.DSMT4">
                  <p:embed/>
                </p:oleObj>
              </mc:Choice>
              <mc:Fallback>
                <p:oleObj name="Equation" r:id="rId18" imgW="241300" imgH="330200" progId="Equation.DSMT4">
                  <p:embed/>
                  <p:pic>
                    <p:nvPicPr>
                      <p:cNvPr id="0" name=""/>
                      <p:cNvPicPr>
                        <a:picLocks noChangeAspect="1" noChangeArrowheads="1"/>
                      </p:cNvPicPr>
                      <p:nvPr/>
                    </p:nvPicPr>
                    <p:blipFill>
                      <a:blip r:embed="rId5"/>
                      <a:srcRect/>
                      <a:stretch>
                        <a:fillRect/>
                      </a:stretch>
                    </p:blipFill>
                    <p:spPr bwMode="auto">
                      <a:xfrm>
                        <a:off x="5077294" y="5648504"/>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957378031"/>
              </p:ext>
            </p:extLst>
          </p:nvPr>
        </p:nvGraphicFramePr>
        <p:xfrm>
          <a:off x="5835678" y="5648504"/>
          <a:ext cx="241300" cy="330200"/>
        </p:xfrm>
        <a:graphic>
          <a:graphicData uri="http://schemas.openxmlformats.org/presentationml/2006/ole">
            <mc:AlternateContent xmlns:mc="http://schemas.openxmlformats.org/markup-compatibility/2006">
              <mc:Choice xmlns:v="urn:schemas-microsoft-com:vml" Requires="v">
                <p:oleObj spid="_x0000_s681433" name="Equation" r:id="rId19" imgW="241300" imgH="330200" progId="Equation.DSMT4">
                  <p:embed/>
                </p:oleObj>
              </mc:Choice>
              <mc:Fallback>
                <p:oleObj name="Equation" r:id="rId19" imgW="241300" imgH="330200" progId="Equation.DSMT4">
                  <p:embed/>
                  <p:pic>
                    <p:nvPicPr>
                      <p:cNvPr id="0" name=""/>
                      <p:cNvPicPr>
                        <a:picLocks noChangeAspect="1" noChangeArrowheads="1"/>
                      </p:cNvPicPr>
                      <p:nvPr/>
                    </p:nvPicPr>
                    <p:blipFill>
                      <a:blip r:embed="rId20"/>
                      <a:srcRect/>
                      <a:stretch>
                        <a:fillRect/>
                      </a:stretch>
                    </p:blipFill>
                    <p:spPr bwMode="auto">
                      <a:xfrm>
                        <a:off x="5835678" y="5648504"/>
                        <a:ext cx="241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639329853"/>
              </p:ext>
            </p:extLst>
          </p:nvPr>
        </p:nvGraphicFramePr>
        <p:xfrm>
          <a:off x="3549650" y="6346825"/>
          <a:ext cx="2044700" cy="393700"/>
        </p:xfrm>
        <a:graphic>
          <a:graphicData uri="http://schemas.openxmlformats.org/presentationml/2006/ole">
            <mc:AlternateContent xmlns:mc="http://schemas.openxmlformats.org/markup-compatibility/2006">
              <mc:Choice xmlns:v="urn:schemas-microsoft-com:vml" Requires="v">
                <p:oleObj spid="_x0000_s681434" name="Equation" r:id="rId21" imgW="2044700" imgH="393700" progId="Equation.DSMT4">
                  <p:embed/>
                </p:oleObj>
              </mc:Choice>
              <mc:Fallback>
                <p:oleObj name="Equation" r:id="rId21" imgW="2044700" imgH="393700" progId="Equation.DSMT4">
                  <p:embed/>
                  <p:pic>
                    <p:nvPicPr>
                      <p:cNvPr id="0" name=""/>
                      <p:cNvPicPr>
                        <a:picLocks noChangeAspect="1" noChangeArrowheads="1"/>
                      </p:cNvPicPr>
                      <p:nvPr/>
                    </p:nvPicPr>
                    <p:blipFill>
                      <a:blip r:embed="rId22"/>
                      <a:srcRect/>
                      <a:stretch>
                        <a:fillRect/>
                      </a:stretch>
                    </p:blipFill>
                    <p:spPr bwMode="auto">
                      <a:xfrm>
                        <a:off x="3549650" y="6346825"/>
                        <a:ext cx="2044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630144159"/>
              </p:ext>
            </p:extLst>
          </p:nvPr>
        </p:nvGraphicFramePr>
        <p:xfrm>
          <a:off x="3879850" y="3414713"/>
          <a:ext cx="1384300" cy="901700"/>
        </p:xfrm>
        <a:graphic>
          <a:graphicData uri="http://schemas.openxmlformats.org/presentationml/2006/ole">
            <mc:AlternateContent xmlns:mc="http://schemas.openxmlformats.org/markup-compatibility/2006">
              <mc:Choice xmlns:v="urn:schemas-microsoft-com:vml" Requires="v">
                <p:oleObj spid="_x0000_s681435" name="Equation" r:id="rId23" imgW="1384300" imgH="901700" progId="Equation.DSMT4">
                  <p:embed/>
                </p:oleObj>
              </mc:Choice>
              <mc:Fallback>
                <p:oleObj name="Equation" r:id="rId23" imgW="1384300" imgH="901700" progId="Equation.DSMT4">
                  <p:embed/>
                  <p:pic>
                    <p:nvPicPr>
                      <p:cNvPr id="0" name=""/>
                      <p:cNvPicPr>
                        <a:picLocks noChangeAspect="1" noChangeArrowheads="1"/>
                      </p:cNvPicPr>
                      <p:nvPr/>
                    </p:nvPicPr>
                    <p:blipFill>
                      <a:blip r:embed="rId24"/>
                      <a:srcRect/>
                      <a:stretch>
                        <a:fillRect/>
                      </a:stretch>
                    </p:blipFill>
                    <p:spPr bwMode="auto">
                      <a:xfrm>
                        <a:off x="3879850" y="3414713"/>
                        <a:ext cx="13843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46945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65125" y="1117197"/>
            <a:ext cx="8229600" cy="2553309"/>
          </a:xfrm>
        </p:spPr>
        <p:txBody>
          <a:bodyPr/>
          <a:lstStyle/>
          <a:p>
            <a:r>
              <a:rPr lang="en-US" sz="2200" dirty="0" smtClean="0"/>
              <a:t>The vector sum of two vectors in a plane is obtained by placing the tail of the second vector at the head of the first vector. </a:t>
            </a:r>
          </a:p>
          <a:p>
            <a:endParaRPr lang="en-US" sz="2200" dirty="0" smtClean="0"/>
          </a:p>
          <a:p>
            <a:endParaRPr lang="en-US" sz="2200" dirty="0" smtClean="0"/>
          </a:p>
          <a:p>
            <a:endParaRPr lang="en-US" sz="2200" dirty="0"/>
          </a:p>
          <a:p>
            <a:endParaRPr lang="en-US" sz="2200" dirty="0" smtClean="0"/>
          </a:p>
          <a:p>
            <a:endParaRPr lang="en-US" sz="2200" dirty="0" smtClean="0"/>
          </a:p>
          <a:p>
            <a:r>
              <a:rPr lang="en-US" sz="2200" dirty="0" smtClean="0"/>
              <a:t>To subtract a vector </a:t>
            </a:r>
            <a:r>
              <a:rPr lang="en-US" sz="2200" i="1" dirty="0" smtClean="0"/>
              <a:t>   </a:t>
            </a:r>
            <a:r>
              <a:rPr lang="en-US" sz="2200" dirty="0" smtClean="0"/>
              <a:t>from a vector     reverse the direction    of </a:t>
            </a:r>
            <a:r>
              <a:rPr lang="en-US" sz="2200" i="1" dirty="0" smtClean="0"/>
              <a:t>   </a:t>
            </a:r>
            <a:r>
              <a:rPr lang="en-US" sz="2200" dirty="0" smtClean="0"/>
              <a:t>and then add the reversed    to </a:t>
            </a:r>
            <a:endParaRPr lang="en-US" sz="2200" i="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5" name="Text Placeholder 14"/>
          <p:cNvSpPr>
            <a:spLocks noGrp="1"/>
          </p:cNvSpPr>
          <p:nvPr>
            <p:ph type="body" sz="quarter" idx="11"/>
          </p:nvPr>
        </p:nvSpPr>
        <p:spPr/>
        <p:txBody>
          <a:bodyPr/>
          <a:lstStyle/>
          <a:p>
            <a:r>
              <a:rPr lang="en-US" dirty="0"/>
              <a:t>Section 10.2: Vectors in a </a:t>
            </a:r>
            <a:r>
              <a:rPr lang="en-US" dirty="0" smtClean="0"/>
              <a:t>plane</a:t>
            </a:r>
            <a:endParaRPr lang="en-US" dirty="0"/>
          </a:p>
        </p:txBody>
      </p:sp>
      <p:pic>
        <p:nvPicPr>
          <p:cNvPr id="16" name="Picture 15" descr="10_07_Figure.jpg"/>
          <p:cNvPicPr>
            <a:picLocks noChangeAspect="1"/>
          </p:cNvPicPr>
          <p:nvPr/>
        </p:nvPicPr>
        <p:blipFill rotWithShape="1">
          <a:blip r:embed="rId4">
            <a:extLst>
              <a:ext uri="{28A0092B-C50C-407E-A947-70E740481C1C}">
                <a14:useLocalDpi xmlns:a14="http://schemas.microsoft.com/office/drawing/2010/main" val="0"/>
              </a:ext>
            </a:extLst>
          </a:blip>
          <a:srcRect b="59089"/>
          <a:stretch/>
        </p:blipFill>
        <p:spPr>
          <a:xfrm>
            <a:off x="1696441" y="2122948"/>
            <a:ext cx="5124453" cy="1663713"/>
          </a:xfrm>
          <a:prstGeom prst="rect">
            <a:avLst/>
          </a:prstGeom>
        </p:spPr>
      </p:pic>
      <p:grpSp>
        <p:nvGrpSpPr>
          <p:cNvPr id="2" name="Group 1"/>
          <p:cNvGrpSpPr/>
          <p:nvPr/>
        </p:nvGrpSpPr>
        <p:grpSpPr>
          <a:xfrm>
            <a:off x="3070418" y="3885996"/>
            <a:ext cx="4615708" cy="681203"/>
            <a:chOff x="3078163" y="2275312"/>
            <a:chExt cx="4615708" cy="681203"/>
          </a:xfrm>
        </p:grpSpPr>
        <p:graphicFrame>
          <p:nvGraphicFramePr>
            <p:cNvPr id="5" name="Object 4"/>
            <p:cNvGraphicFramePr>
              <a:graphicFrameLocks noChangeAspect="1"/>
            </p:cNvGraphicFramePr>
            <p:nvPr>
              <p:extLst>
                <p:ext uri="{D42A27DB-BD31-4B8C-83A1-F6EECF244321}">
                  <p14:modId xmlns:p14="http://schemas.microsoft.com/office/powerpoint/2010/main" val="3536393521"/>
                </p:ext>
              </p:extLst>
            </p:nvPr>
          </p:nvGraphicFramePr>
          <p:xfrm>
            <a:off x="3078163" y="2275313"/>
            <a:ext cx="203200" cy="317500"/>
          </p:xfrm>
          <a:graphic>
            <a:graphicData uri="http://schemas.openxmlformats.org/presentationml/2006/ole">
              <mc:AlternateContent xmlns:mc="http://schemas.openxmlformats.org/markup-compatibility/2006">
                <mc:Choice xmlns:v="urn:schemas-microsoft-com:vml" Requires="v">
                  <p:oleObj spid="_x0000_s594499" name="Equation" r:id="rId5" imgW="203200" imgH="317500" progId="Equation.DSMT4">
                    <p:embed/>
                  </p:oleObj>
                </mc:Choice>
                <mc:Fallback>
                  <p:oleObj name="Equation" r:id="rId5" imgW="203200" imgH="317500" progId="Equation.DSMT4">
                    <p:embed/>
                    <p:pic>
                      <p:nvPicPr>
                        <p:cNvPr id="0" name=""/>
                        <p:cNvPicPr>
                          <a:picLocks noChangeAspect="1" noChangeArrowheads="1"/>
                        </p:cNvPicPr>
                        <p:nvPr/>
                      </p:nvPicPr>
                      <p:blipFill>
                        <a:blip r:embed="rId6"/>
                        <a:srcRect/>
                        <a:stretch>
                          <a:fillRect/>
                        </a:stretch>
                      </p:blipFill>
                      <p:spPr bwMode="auto">
                        <a:xfrm>
                          <a:off x="3078163" y="2275313"/>
                          <a:ext cx="203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192001680"/>
                </p:ext>
              </p:extLst>
            </p:nvPr>
          </p:nvGraphicFramePr>
          <p:xfrm>
            <a:off x="4856514" y="2338813"/>
            <a:ext cx="266700" cy="304800"/>
          </p:xfrm>
          <a:graphic>
            <a:graphicData uri="http://schemas.openxmlformats.org/presentationml/2006/ole">
              <mc:AlternateContent xmlns:mc="http://schemas.openxmlformats.org/markup-compatibility/2006">
                <mc:Choice xmlns:v="urn:schemas-microsoft-com:vml" Requires="v">
                  <p:oleObj spid="_x0000_s594500" name="Equation" r:id="rId7" imgW="266700" imgH="304800" progId="Equation.DSMT4">
                    <p:embed/>
                  </p:oleObj>
                </mc:Choice>
                <mc:Fallback>
                  <p:oleObj name="Equation" r:id="rId7" imgW="266700" imgH="304800" progId="Equation.DSMT4">
                    <p:embed/>
                    <p:pic>
                      <p:nvPicPr>
                        <p:cNvPr id="0" name=""/>
                        <p:cNvPicPr>
                          <a:picLocks noChangeAspect="1" noChangeArrowheads="1"/>
                        </p:cNvPicPr>
                        <p:nvPr/>
                      </p:nvPicPr>
                      <p:blipFill>
                        <a:blip r:embed="rId8"/>
                        <a:srcRect/>
                        <a:stretch>
                          <a:fillRect/>
                        </a:stretch>
                      </p:blipFill>
                      <p:spPr bwMode="auto">
                        <a:xfrm>
                          <a:off x="4856514" y="2338813"/>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13243161"/>
                </p:ext>
              </p:extLst>
            </p:nvPr>
          </p:nvGraphicFramePr>
          <p:xfrm>
            <a:off x="4194175" y="2689815"/>
            <a:ext cx="241300" cy="266700"/>
          </p:xfrm>
          <a:graphic>
            <a:graphicData uri="http://schemas.openxmlformats.org/presentationml/2006/ole">
              <mc:AlternateContent xmlns:mc="http://schemas.openxmlformats.org/markup-compatibility/2006">
                <mc:Choice xmlns:v="urn:schemas-microsoft-com:vml" Requires="v">
                  <p:oleObj spid="_x0000_s594501" name="Equation" r:id="rId9" imgW="241300" imgH="266700" progId="Equation.DSMT4">
                    <p:embed/>
                  </p:oleObj>
                </mc:Choice>
                <mc:Fallback>
                  <p:oleObj name="Equation" r:id="rId9" imgW="241300" imgH="266700" progId="Equation.DSMT4">
                    <p:embed/>
                    <p:pic>
                      <p:nvPicPr>
                        <p:cNvPr id="0" name=""/>
                        <p:cNvPicPr>
                          <a:picLocks noChangeAspect="1" noChangeArrowheads="1"/>
                        </p:cNvPicPr>
                        <p:nvPr/>
                      </p:nvPicPr>
                      <p:blipFill>
                        <a:blip r:embed="rId10"/>
                        <a:srcRect/>
                        <a:stretch>
                          <a:fillRect/>
                        </a:stretch>
                      </p:blipFill>
                      <p:spPr bwMode="auto">
                        <a:xfrm>
                          <a:off x="4194175" y="268981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65926990"/>
                </p:ext>
              </p:extLst>
            </p:nvPr>
          </p:nvGraphicFramePr>
          <p:xfrm>
            <a:off x="3704234" y="2623295"/>
            <a:ext cx="203200" cy="317500"/>
          </p:xfrm>
          <a:graphic>
            <a:graphicData uri="http://schemas.openxmlformats.org/presentationml/2006/ole">
              <mc:AlternateContent xmlns:mc="http://schemas.openxmlformats.org/markup-compatibility/2006">
                <mc:Choice xmlns:v="urn:schemas-microsoft-com:vml" Requires="v">
                  <p:oleObj spid="_x0000_s594502" name="Equation" r:id="rId11" imgW="203200" imgH="317500" progId="Equation.DSMT4">
                    <p:embed/>
                  </p:oleObj>
                </mc:Choice>
                <mc:Fallback>
                  <p:oleObj name="Equation" r:id="rId11" imgW="203200" imgH="317500" progId="Equation.DSMT4">
                    <p:embed/>
                    <p:pic>
                      <p:nvPicPr>
                        <p:cNvPr id="0" name=""/>
                        <p:cNvPicPr>
                          <a:picLocks noChangeAspect="1" noChangeArrowheads="1"/>
                        </p:cNvPicPr>
                        <p:nvPr/>
                      </p:nvPicPr>
                      <p:blipFill>
                        <a:blip r:embed="rId6"/>
                        <a:srcRect/>
                        <a:stretch>
                          <a:fillRect/>
                        </a:stretch>
                      </p:blipFill>
                      <p:spPr bwMode="auto">
                        <a:xfrm>
                          <a:off x="3704234" y="2623295"/>
                          <a:ext cx="203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83969944"/>
                </p:ext>
              </p:extLst>
            </p:nvPr>
          </p:nvGraphicFramePr>
          <p:xfrm>
            <a:off x="7490671" y="2275312"/>
            <a:ext cx="203200" cy="317500"/>
          </p:xfrm>
          <a:graphic>
            <a:graphicData uri="http://schemas.openxmlformats.org/presentationml/2006/ole">
              <mc:AlternateContent xmlns:mc="http://schemas.openxmlformats.org/markup-compatibility/2006">
                <mc:Choice xmlns:v="urn:schemas-microsoft-com:vml" Requires="v">
                  <p:oleObj spid="_x0000_s594503" name="Equation" r:id="rId12" imgW="203200" imgH="317500" progId="Equation.DSMT4">
                    <p:embed/>
                  </p:oleObj>
                </mc:Choice>
                <mc:Fallback>
                  <p:oleObj name="Equation" r:id="rId12" imgW="203200" imgH="317500" progId="Equation.DSMT4">
                    <p:embed/>
                    <p:pic>
                      <p:nvPicPr>
                        <p:cNvPr id="0" name=""/>
                        <p:cNvPicPr>
                          <a:picLocks noChangeAspect="1" noChangeArrowheads="1"/>
                        </p:cNvPicPr>
                        <p:nvPr/>
                      </p:nvPicPr>
                      <p:blipFill>
                        <a:blip r:embed="rId6"/>
                        <a:srcRect/>
                        <a:stretch>
                          <a:fillRect/>
                        </a:stretch>
                      </p:blipFill>
                      <p:spPr bwMode="auto">
                        <a:xfrm>
                          <a:off x="7490671" y="2275312"/>
                          <a:ext cx="203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4" name="Picture 13" descr="10_07_Figure.jpg"/>
          <p:cNvPicPr>
            <a:picLocks noChangeAspect="1"/>
          </p:cNvPicPr>
          <p:nvPr/>
        </p:nvPicPr>
        <p:blipFill rotWithShape="1">
          <a:blip r:embed="rId4">
            <a:extLst>
              <a:ext uri="{28A0092B-C50C-407E-A947-70E740481C1C}">
                <a14:useLocalDpi xmlns:a14="http://schemas.microsoft.com/office/drawing/2010/main" val="0"/>
              </a:ext>
            </a:extLst>
          </a:blip>
          <a:srcRect t="46066" b="2748"/>
          <a:stretch/>
        </p:blipFill>
        <p:spPr>
          <a:xfrm>
            <a:off x="1792554" y="4649682"/>
            <a:ext cx="5176731" cy="2102810"/>
          </a:xfrm>
          <a:prstGeom prst="rect">
            <a:avLst/>
          </a:prstGeom>
        </p:spPr>
      </p:pic>
    </p:spTree>
    <p:extLst>
      <p:ext uri="{BB962C8B-B14F-4D97-AF65-F5344CB8AC3E}">
        <p14:creationId xmlns:p14="http://schemas.microsoft.com/office/powerpoint/2010/main" val="1347694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Projectile motion in two dimensions</a:t>
            </a:r>
            <a:endParaRPr lang="en-US" dirty="0">
              <a:solidFill>
                <a:srgbClr val="006699"/>
              </a:solidFill>
            </a:endParaRPr>
          </a:p>
        </p:txBody>
      </p:sp>
      <p:sp>
        <p:nvSpPr>
          <p:cNvPr id="7" name="Content Placeholder 6"/>
          <p:cNvSpPr>
            <a:spLocks noGrp="1"/>
          </p:cNvSpPr>
          <p:nvPr>
            <p:ph idx="1"/>
          </p:nvPr>
        </p:nvSpPr>
        <p:spPr/>
        <p:txBody>
          <a:bodyPr/>
          <a:lstStyle/>
          <a:p>
            <a:r>
              <a:rPr lang="en-US" dirty="0"/>
              <a:t>For a projectile that moves near Earth’s surface and experiences only the force of gravity, the acceleration has a magnitude </a:t>
            </a:r>
            <a:r>
              <a:rPr lang="en-US" i="1" dirty="0"/>
              <a:t>g</a:t>
            </a:r>
            <a:r>
              <a:rPr lang="en-US" dirty="0"/>
              <a:t> and is directed downward.</a:t>
            </a:r>
          </a:p>
          <a:p>
            <a:r>
              <a:rPr lang="en-US" dirty="0"/>
              <a:t>The projectile’s horizontal acceleration is zero, and the horizontal component of its velocity remains constant. </a:t>
            </a:r>
          </a:p>
          <a:p>
            <a:r>
              <a:rPr lang="en-US" dirty="0"/>
              <a:t> At the highest point in the trajectory of a projectile, the vertical velocity component </a:t>
            </a:r>
            <a:r>
              <a:rPr lang="en-US" i="1" dirty="0" smtClean="0"/>
              <a:t>υ</a:t>
            </a:r>
            <a:r>
              <a:rPr lang="en-US" i="1" baseline="-25000" dirty="0" smtClean="0"/>
              <a:t>y</a:t>
            </a:r>
            <a:r>
              <a:rPr lang="en-US" dirty="0" smtClean="0"/>
              <a:t> </a:t>
            </a:r>
            <a:r>
              <a:rPr lang="en-US" dirty="0"/>
              <a:t>is zero, but the vertical component of the acceleration is g and is directed downward. </a:t>
            </a:r>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
        <p:nvSpPr>
          <p:cNvPr id="2" name="Rectangle 1"/>
          <p:cNvSpPr/>
          <p:nvPr/>
        </p:nvSpPr>
        <p:spPr>
          <a:xfrm>
            <a:off x="178570" y="1966893"/>
            <a:ext cx="8786860" cy="523220"/>
          </a:xfrm>
          <a:prstGeom prst="rect">
            <a:avLst/>
          </a:prstGeom>
        </p:spPr>
        <p:txBody>
          <a:bodyPr wrap="square">
            <a:spAutoFit/>
          </a:bodyPr>
          <a:lstStyle/>
          <a:p>
            <a:pPr marL="457200" indent="-457200">
              <a:spcAft>
                <a:spcPts val="1200"/>
              </a:spcAf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302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Projectile motion in two dimensions</a:t>
            </a:r>
            <a:endParaRPr lang="en-US" dirty="0"/>
          </a:p>
        </p:txBody>
      </p:sp>
      <p:sp>
        <p:nvSpPr>
          <p:cNvPr id="11" name="Content Placeholder 10"/>
          <p:cNvSpPr>
            <a:spLocks noGrp="1"/>
          </p:cNvSpPr>
          <p:nvPr>
            <p:ph idx="1"/>
          </p:nvPr>
        </p:nvSpPr>
        <p:spPr/>
        <p:txBody>
          <a:bodyPr/>
          <a:lstStyle/>
          <a:p>
            <a:r>
              <a:rPr lang="en-US" sz="2200" dirty="0" smtClean="0"/>
              <a:t>If a projectile is at a position (</a:t>
            </a:r>
            <a:r>
              <a:rPr lang="en-US" sz="2200" i="1" dirty="0" smtClean="0"/>
              <a:t>x</a:t>
            </a:r>
            <a:r>
              <a:rPr lang="en-US" sz="2200" dirty="0" smtClean="0"/>
              <a:t>, </a:t>
            </a:r>
            <a:r>
              <a:rPr lang="en-US" sz="2200" i="1" dirty="0" smtClean="0"/>
              <a:t>y</a:t>
            </a:r>
            <a:r>
              <a:rPr lang="en-US" sz="2200" dirty="0" smtClean="0"/>
              <a:t>), its </a:t>
            </a:r>
            <a:r>
              <a:rPr lang="en-US" sz="2200" b="1" dirty="0" smtClean="0"/>
              <a:t>position vector</a:t>
            </a:r>
            <a:r>
              <a:rPr lang="en-US" sz="2200" dirty="0" smtClean="0"/>
              <a:t>   is</a:t>
            </a:r>
          </a:p>
          <a:p>
            <a:pPr>
              <a:lnSpc>
                <a:spcPct val="50000"/>
              </a:lnSpc>
            </a:pPr>
            <a:endParaRPr lang="en-US" sz="2200" dirty="0"/>
          </a:p>
          <a:p>
            <a:pPr>
              <a:lnSpc>
                <a:spcPct val="50000"/>
              </a:lnSpc>
            </a:pPr>
            <a:endParaRPr lang="en-US" sz="2200" dirty="0" smtClean="0"/>
          </a:p>
          <a:p>
            <a:r>
              <a:rPr lang="en-US" sz="2200" dirty="0" smtClean="0"/>
              <a:t>If a projectile has position components </a:t>
            </a:r>
            <a:r>
              <a:rPr lang="en-US" sz="2200" i="1" dirty="0" smtClean="0"/>
              <a:t>x</a:t>
            </a:r>
            <a:r>
              <a:rPr lang="en-US" sz="2200" baseline="-25000" dirty="0" smtClean="0"/>
              <a:t>i</a:t>
            </a:r>
            <a:r>
              <a:rPr lang="en-US" sz="2200" dirty="0" smtClean="0"/>
              <a:t> and </a:t>
            </a:r>
            <a:r>
              <a:rPr lang="en-US" sz="2200" i="1" dirty="0" smtClean="0"/>
              <a:t>y</a:t>
            </a:r>
            <a:r>
              <a:rPr lang="en-US" sz="2200" baseline="-25000" dirty="0" smtClean="0"/>
              <a:t>i</a:t>
            </a:r>
            <a:r>
              <a:rPr lang="en-US" sz="2200" dirty="0" smtClean="0"/>
              <a:t> and velocity components </a:t>
            </a:r>
            <a:r>
              <a:rPr lang="en-US" sz="2200" i="1" dirty="0" smtClean="0"/>
              <a:t>υ</a:t>
            </a:r>
            <a:r>
              <a:rPr lang="en-US" sz="2200" i="1" baseline="-25000" dirty="0" smtClean="0"/>
              <a:t>x,</a:t>
            </a:r>
            <a:r>
              <a:rPr lang="en-US" sz="2200" baseline="-25000" dirty="0" smtClean="0"/>
              <a:t>i</a:t>
            </a:r>
            <a:r>
              <a:rPr lang="en-US" sz="2200" dirty="0" smtClean="0"/>
              <a:t> and </a:t>
            </a:r>
            <a:r>
              <a:rPr lang="en-US" sz="2200" i="1" dirty="0" smtClean="0"/>
              <a:t>υ</a:t>
            </a:r>
            <a:r>
              <a:rPr lang="en-US" sz="2200" i="1" baseline="-25000" dirty="0" smtClean="0"/>
              <a:t>y,</a:t>
            </a:r>
            <a:r>
              <a:rPr lang="en-US" sz="2200" baseline="-25000" dirty="0"/>
              <a:t>i</a:t>
            </a:r>
            <a:r>
              <a:rPr lang="en-US" sz="2200" dirty="0" smtClean="0"/>
              <a:t> at one instant, then its acceleration, velocity, and position components a time interval Δ</a:t>
            </a:r>
            <a:r>
              <a:rPr lang="en-US" sz="2200" i="1" dirty="0" smtClean="0"/>
              <a:t>t</a:t>
            </a:r>
            <a:r>
              <a:rPr lang="en-US" sz="2200" dirty="0" smtClean="0"/>
              <a:t> later are </a:t>
            </a: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a:t>Chapter 10: </a:t>
            </a:r>
            <a:r>
              <a:rPr lang="en-US" dirty="0" smtClean="0"/>
              <a:t>Summary</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3240838571"/>
              </p:ext>
            </p:extLst>
          </p:nvPr>
        </p:nvGraphicFramePr>
        <p:xfrm>
          <a:off x="6874193" y="2461435"/>
          <a:ext cx="190500" cy="254000"/>
        </p:xfrm>
        <a:graphic>
          <a:graphicData uri="http://schemas.openxmlformats.org/presentationml/2006/ole">
            <mc:AlternateContent xmlns:mc="http://schemas.openxmlformats.org/markup-compatibility/2006">
              <mc:Choice xmlns:v="urn:schemas-microsoft-com:vml" Requires="v">
                <p:oleObj spid="_x0000_s678028" name="Equation" r:id="rId4" imgW="190500" imgH="254000" progId="Equation.DSMT4">
                  <p:embed/>
                </p:oleObj>
              </mc:Choice>
              <mc:Fallback>
                <p:oleObj name="Equation" r:id="rId4" imgW="190500" imgH="254000" progId="Equation.DSMT4">
                  <p:embed/>
                  <p:pic>
                    <p:nvPicPr>
                      <p:cNvPr id="0" name=""/>
                      <p:cNvPicPr>
                        <a:picLocks noChangeAspect="1" noChangeArrowheads="1"/>
                      </p:cNvPicPr>
                      <p:nvPr/>
                    </p:nvPicPr>
                    <p:blipFill>
                      <a:blip r:embed="rId5"/>
                      <a:srcRect/>
                      <a:stretch>
                        <a:fillRect/>
                      </a:stretch>
                    </p:blipFill>
                    <p:spPr bwMode="auto">
                      <a:xfrm>
                        <a:off x="6874193" y="2461435"/>
                        <a:ext cx="190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34627415"/>
              </p:ext>
            </p:extLst>
          </p:nvPr>
        </p:nvGraphicFramePr>
        <p:xfrm>
          <a:off x="3949700" y="2841625"/>
          <a:ext cx="1244600" cy="381000"/>
        </p:xfrm>
        <a:graphic>
          <a:graphicData uri="http://schemas.openxmlformats.org/presentationml/2006/ole">
            <mc:AlternateContent xmlns:mc="http://schemas.openxmlformats.org/markup-compatibility/2006">
              <mc:Choice xmlns:v="urn:schemas-microsoft-com:vml" Requires="v">
                <p:oleObj spid="_x0000_s678029" name="Equation" r:id="rId6" imgW="1244600" imgH="381000" progId="Equation.DSMT4">
                  <p:embed/>
                </p:oleObj>
              </mc:Choice>
              <mc:Fallback>
                <p:oleObj name="Equation" r:id="rId6" imgW="1244600" imgH="381000" progId="Equation.DSMT4">
                  <p:embed/>
                  <p:pic>
                    <p:nvPicPr>
                      <p:cNvPr id="0" name=""/>
                      <p:cNvPicPr>
                        <a:picLocks noChangeAspect="1" noChangeArrowheads="1"/>
                      </p:cNvPicPr>
                      <p:nvPr/>
                    </p:nvPicPr>
                    <p:blipFill>
                      <a:blip r:embed="rId7"/>
                      <a:srcRect/>
                      <a:stretch>
                        <a:fillRect/>
                      </a:stretch>
                    </p:blipFill>
                    <p:spPr bwMode="auto">
                      <a:xfrm>
                        <a:off x="3949700" y="2841625"/>
                        <a:ext cx="124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97500848"/>
              </p:ext>
            </p:extLst>
          </p:nvPr>
        </p:nvGraphicFramePr>
        <p:xfrm>
          <a:off x="3194050" y="4308586"/>
          <a:ext cx="2755900" cy="2362200"/>
        </p:xfrm>
        <a:graphic>
          <a:graphicData uri="http://schemas.openxmlformats.org/presentationml/2006/ole">
            <mc:AlternateContent xmlns:mc="http://schemas.openxmlformats.org/markup-compatibility/2006">
              <mc:Choice xmlns:v="urn:schemas-microsoft-com:vml" Requires="v">
                <p:oleObj spid="_x0000_s678030" name="Equation" r:id="rId8" imgW="2755900" imgH="2362200" progId="Equation.DSMT4">
                  <p:embed/>
                </p:oleObj>
              </mc:Choice>
              <mc:Fallback>
                <p:oleObj name="Equation" r:id="rId8" imgW="2755900" imgH="2362200" progId="Equation.DSMT4">
                  <p:embed/>
                  <p:pic>
                    <p:nvPicPr>
                      <p:cNvPr id="0" name=""/>
                      <p:cNvPicPr>
                        <a:picLocks noChangeAspect="1" noChangeArrowheads="1"/>
                      </p:cNvPicPr>
                      <p:nvPr/>
                    </p:nvPicPr>
                    <p:blipFill>
                      <a:blip r:embed="rId9"/>
                      <a:srcRect/>
                      <a:stretch>
                        <a:fillRect/>
                      </a:stretch>
                    </p:blipFill>
                    <p:spPr bwMode="auto">
                      <a:xfrm>
                        <a:off x="3194050" y="4308586"/>
                        <a:ext cx="2755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52151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Collisions and momentum in two dimensions</a:t>
            </a:r>
            <a:endParaRPr lang="en-US" dirty="0">
              <a:solidFill>
                <a:srgbClr val="006699"/>
              </a:solidFill>
            </a:endParaRPr>
          </a:p>
        </p:txBody>
      </p:sp>
      <p:sp>
        <p:nvSpPr>
          <p:cNvPr id="7" name="Content Placeholder 6"/>
          <p:cNvSpPr>
            <a:spLocks noGrp="1"/>
          </p:cNvSpPr>
          <p:nvPr>
            <p:ph idx="1"/>
          </p:nvPr>
        </p:nvSpPr>
        <p:spPr/>
        <p:txBody>
          <a:bodyPr/>
          <a:lstStyle/>
          <a:p>
            <a:r>
              <a:rPr lang="en-US" dirty="0"/>
              <a:t>Momentum is a vector, so in two dimensions its changes in momentum must be accounted for by components. </a:t>
            </a:r>
          </a:p>
          <a:p>
            <a:r>
              <a:rPr lang="en-US" dirty="0"/>
              <a:t>This means two equations, one for the </a:t>
            </a:r>
            <a:r>
              <a:rPr lang="en-US" i="1" dirty="0"/>
              <a:t>x</a:t>
            </a:r>
            <a:r>
              <a:rPr lang="en-US" dirty="0"/>
              <a:t> component and one for the </a:t>
            </a:r>
            <a:r>
              <a:rPr lang="en-US" i="1" dirty="0"/>
              <a:t>y</a:t>
            </a:r>
            <a:r>
              <a:rPr lang="en-US" dirty="0"/>
              <a:t> component of momentum. </a:t>
            </a:r>
          </a:p>
          <a:p>
            <a:r>
              <a:rPr lang="en-US" dirty="0"/>
              <a:t>The coefficient of restitution is a scalar and is accounted for by a single equation. </a:t>
            </a:r>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8" name="Text Placeholder 7"/>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170344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Collisions and momentum in two dimensions</a:t>
            </a:r>
            <a:endParaRPr lang="en-US" dirty="0"/>
          </a:p>
        </p:txBody>
      </p:sp>
      <p:sp>
        <p:nvSpPr>
          <p:cNvPr id="10" name="Content Placeholder 9"/>
          <p:cNvSpPr>
            <a:spLocks noGrp="1"/>
          </p:cNvSpPr>
          <p:nvPr>
            <p:ph idx="1"/>
          </p:nvPr>
        </p:nvSpPr>
        <p:spPr>
          <a:xfrm>
            <a:off x="365124" y="2368296"/>
            <a:ext cx="8315165" cy="4233672"/>
          </a:xfrm>
        </p:spPr>
        <p:txBody>
          <a:bodyPr/>
          <a:lstStyle/>
          <a:p>
            <a:pPr marL="0" indent="0" algn="ctr">
              <a:buNone/>
            </a:pPr>
            <a:r>
              <a:rPr lang="en-US" dirty="0" smtClean="0"/>
              <a:t>Δ</a:t>
            </a:r>
            <a:r>
              <a:rPr lang="en-US" i="1" dirty="0" smtClean="0"/>
              <a:t>p</a:t>
            </a:r>
            <a:r>
              <a:rPr lang="en-US" i="1" baseline="-25000" dirty="0" smtClean="0"/>
              <a:t>x </a:t>
            </a:r>
            <a:r>
              <a:rPr lang="en-US" i="1" dirty="0" smtClean="0"/>
              <a:t>=</a:t>
            </a:r>
            <a:r>
              <a:rPr lang="en-US" dirty="0" smtClean="0"/>
              <a:t>Δ</a:t>
            </a:r>
            <a:r>
              <a:rPr lang="en-US" i="1" dirty="0" smtClean="0"/>
              <a:t>p</a:t>
            </a:r>
            <a:r>
              <a:rPr lang="en-US" baseline="-25000" dirty="0" smtClean="0"/>
              <a:t>1</a:t>
            </a:r>
            <a:r>
              <a:rPr lang="en-US" i="1" baseline="-25000" dirty="0" smtClean="0"/>
              <a:t>x</a:t>
            </a:r>
            <a:r>
              <a:rPr lang="en-US" dirty="0" smtClean="0"/>
              <a:t> + Δ</a:t>
            </a:r>
            <a:r>
              <a:rPr lang="en-US" i="1" dirty="0" smtClean="0"/>
              <a:t>p</a:t>
            </a:r>
            <a:r>
              <a:rPr lang="en-US" baseline="-25000" dirty="0" smtClean="0"/>
              <a:t>2</a:t>
            </a:r>
            <a:r>
              <a:rPr lang="en-US" i="1" baseline="-25000" dirty="0" smtClean="0"/>
              <a:t>x</a:t>
            </a:r>
            <a:r>
              <a:rPr lang="en-US" dirty="0" smtClean="0"/>
              <a:t> = </a:t>
            </a:r>
            <a:r>
              <a:rPr lang="en-US" i="1" dirty="0" smtClean="0"/>
              <a:t>m</a:t>
            </a:r>
            <a:r>
              <a:rPr lang="en-US" baseline="-25000" dirty="0" smtClean="0"/>
              <a:t>1</a:t>
            </a:r>
            <a:r>
              <a:rPr lang="en-US" dirty="0" smtClean="0"/>
              <a:t>(</a:t>
            </a:r>
            <a:r>
              <a:rPr lang="en-US" i="1" dirty="0" smtClean="0"/>
              <a:t>υ</a:t>
            </a:r>
            <a:r>
              <a:rPr lang="en-US" baseline="-25000" dirty="0" smtClean="0"/>
              <a:t>1</a:t>
            </a:r>
            <a:r>
              <a:rPr lang="en-US" i="1" baseline="-25000" dirty="0" smtClean="0"/>
              <a:t>x,</a:t>
            </a:r>
            <a:r>
              <a:rPr lang="en-US" baseline="-25000" dirty="0" smtClean="0"/>
              <a:t>f</a:t>
            </a:r>
            <a:r>
              <a:rPr lang="en-US" i="1" dirty="0" smtClean="0"/>
              <a:t> – υ</a:t>
            </a:r>
            <a:r>
              <a:rPr lang="en-US" baseline="-25000" dirty="0"/>
              <a:t>1</a:t>
            </a:r>
            <a:r>
              <a:rPr lang="en-US" i="1" baseline="-25000" dirty="0"/>
              <a:t>x</a:t>
            </a:r>
            <a:r>
              <a:rPr lang="en-US" i="1" baseline="-25000" dirty="0" smtClean="0"/>
              <a:t>,</a:t>
            </a:r>
            <a:r>
              <a:rPr lang="en-US" baseline="-25000" dirty="0" smtClean="0"/>
              <a:t>i</a:t>
            </a:r>
            <a:r>
              <a:rPr lang="en-US" dirty="0" smtClean="0"/>
              <a:t>)</a:t>
            </a:r>
            <a:r>
              <a:rPr lang="en-US" i="1" dirty="0" smtClean="0"/>
              <a:t> + m</a:t>
            </a:r>
            <a:r>
              <a:rPr lang="en-US" baseline="-25000" dirty="0" smtClean="0"/>
              <a:t>2</a:t>
            </a:r>
            <a:r>
              <a:rPr lang="en-US" dirty="0" smtClean="0"/>
              <a:t>(</a:t>
            </a:r>
            <a:r>
              <a:rPr lang="en-US" i="1" dirty="0" smtClean="0"/>
              <a:t>υ</a:t>
            </a:r>
            <a:r>
              <a:rPr lang="en-US" baseline="-25000" dirty="0" smtClean="0"/>
              <a:t>2</a:t>
            </a:r>
            <a:r>
              <a:rPr lang="en-US" i="1" baseline="-25000" dirty="0" smtClean="0"/>
              <a:t>x</a:t>
            </a:r>
            <a:r>
              <a:rPr lang="en-US" i="1" baseline="-25000" dirty="0"/>
              <a:t>,</a:t>
            </a:r>
            <a:r>
              <a:rPr lang="en-US" baseline="-25000" dirty="0"/>
              <a:t>f</a:t>
            </a:r>
            <a:r>
              <a:rPr lang="en-US" i="1" dirty="0"/>
              <a:t> – </a:t>
            </a:r>
            <a:r>
              <a:rPr lang="en-US" i="1" dirty="0" smtClean="0"/>
              <a:t>υ</a:t>
            </a:r>
            <a:r>
              <a:rPr lang="en-US" baseline="-25000" dirty="0" smtClean="0"/>
              <a:t>2</a:t>
            </a:r>
            <a:r>
              <a:rPr lang="en-US" i="1" baseline="-25000" dirty="0" smtClean="0"/>
              <a:t>x</a:t>
            </a:r>
            <a:r>
              <a:rPr lang="en-US" i="1" baseline="-25000" dirty="0"/>
              <a:t>,</a:t>
            </a:r>
            <a:r>
              <a:rPr lang="en-US" baseline="-25000" dirty="0"/>
              <a:t>i</a:t>
            </a:r>
            <a:r>
              <a:rPr lang="en-US" dirty="0" smtClean="0"/>
              <a:t>) </a:t>
            </a:r>
            <a:r>
              <a:rPr lang="en-US" i="1" dirty="0" smtClean="0"/>
              <a:t>= </a:t>
            </a:r>
            <a:r>
              <a:rPr lang="en-US" dirty="0" smtClean="0"/>
              <a:t>0</a:t>
            </a:r>
          </a:p>
          <a:p>
            <a:pPr marL="0" indent="0" algn="ctr">
              <a:buNone/>
            </a:pPr>
            <a:r>
              <a:rPr lang="en-US" dirty="0" smtClean="0"/>
              <a:t>Δ</a:t>
            </a:r>
            <a:r>
              <a:rPr lang="en-US" i="1" dirty="0" smtClean="0"/>
              <a:t>p</a:t>
            </a:r>
            <a:r>
              <a:rPr lang="en-US" i="1" baseline="-25000" dirty="0" smtClean="0"/>
              <a:t>y </a:t>
            </a:r>
            <a:r>
              <a:rPr lang="en-US" i="1" dirty="0"/>
              <a:t>=</a:t>
            </a:r>
            <a:r>
              <a:rPr lang="en-US" dirty="0" smtClean="0"/>
              <a:t>Δ</a:t>
            </a:r>
            <a:r>
              <a:rPr lang="en-US" i="1" dirty="0" smtClean="0"/>
              <a:t>p</a:t>
            </a:r>
            <a:r>
              <a:rPr lang="en-US" baseline="-25000" dirty="0" smtClean="0"/>
              <a:t>1</a:t>
            </a:r>
            <a:r>
              <a:rPr lang="en-US" i="1" baseline="-25000" dirty="0" smtClean="0"/>
              <a:t>y</a:t>
            </a:r>
            <a:r>
              <a:rPr lang="en-US" dirty="0" smtClean="0"/>
              <a:t> </a:t>
            </a:r>
            <a:r>
              <a:rPr lang="en-US" dirty="0"/>
              <a:t>+ </a:t>
            </a:r>
            <a:r>
              <a:rPr lang="en-US" dirty="0" smtClean="0"/>
              <a:t>Δ</a:t>
            </a:r>
            <a:r>
              <a:rPr lang="en-US" i="1" dirty="0" smtClean="0"/>
              <a:t>p</a:t>
            </a:r>
            <a:r>
              <a:rPr lang="en-US" baseline="-25000" dirty="0" smtClean="0"/>
              <a:t>2</a:t>
            </a:r>
            <a:r>
              <a:rPr lang="en-US" i="1" baseline="-25000" dirty="0" smtClean="0"/>
              <a:t>y</a:t>
            </a:r>
            <a:r>
              <a:rPr lang="en-US" dirty="0" smtClean="0"/>
              <a:t> </a:t>
            </a:r>
            <a:r>
              <a:rPr lang="en-US" dirty="0"/>
              <a:t>= </a:t>
            </a:r>
            <a:r>
              <a:rPr lang="en-US" i="1" dirty="0"/>
              <a:t>m</a:t>
            </a:r>
            <a:r>
              <a:rPr lang="en-US" baseline="-25000" dirty="0"/>
              <a:t>1</a:t>
            </a:r>
            <a:r>
              <a:rPr lang="en-US" dirty="0"/>
              <a:t>(</a:t>
            </a:r>
            <a:r>
              <a:rPr lang="en-US" i="1" dirty="0" smtClean="0"/>
              <a:t>υ</a:t>
            </a:r>
            <a:r>
              <a:rPr lang="en-US" baseline="-25000" dirty="0" smtClean="0"/>
              <a:t>1</a:t>
            </a:r>
            <a:r>
              <a:rPr lang="en-US" i="1" baseline="-25000" dirty="0" smtClean="0"/>
              <a:t>y,</a:t>
            </a:r>
            <a:r>
              <a:rPr lang="en-US" baseline="-25000" dirty="0"/>
              <a:t>f</a:t>
            </a:r>
            <a:r>
              <a:rPr lang="en-US" i="1" dirty="0"/>
              <a:t> – </a:t>
            </a:r>
            <a:r>
              <a:rPr lang="en-US" i="1" dirty="0" smtClean="0"/>
              <a:t>υ</a:t>
            </a:r>
            <a:r>
              <a:rPr lang="en-US" baseline="-25000" dirty="0" smtClean="0"/>
              <a:t>1</a:t>
            </a:r>
            <a:r>
              <a:rPr lang="en-US" i="1" baseline="-25000" dirty="0" smtClean="0"/>
              <a:t>y,</a:t>
            </a:r>
            <a:r>
              <a:rPr lang="en-US" baseline="-25000" dirty="0"/>
              <a:t>i</a:t>
            </a:r>
            <a:r>
              <a:rPr lang="en-US" dirty="0"/>
              <a:t>)</a:t>
            </a:r>
            <a:r>
              <a:rPr lang="en-US" i="1" dirty="0"/>
              <a:t> + m</a:t>
            </a:r>
            <a:r>
              <a:rPr lang="en-US" baseline="-25000" dirty="0"/>
              <a:t>2</a:t>
            </a:r>
            <a:r>
              <a:rPr lang="en-US" dirty="0"/>
              <a:t>(</a:t>
            </a:r>
            <a:r>
              <a:rPr lang="en-US" i="1" dirty="0" smtClean="0"/>
              <a:t>υ</a:t>
            </a:r>
            <a:r>
              <a:rPr lang="en-US" baseline="-25000" dirty="0" smtClean="0"/>
              <a:t>2</a:t>
            </a:r>
            <a:r>
              <a:rPr lang="en-US" i="1" baseline="-25000" dirty="0" smtClean="0"/>
              <a:t>y,</a:t>
            </a:r>
            <a:r>
              <a:rPr lang="en-US" baseline="-25000" dirty="0"/>
              <a:t>f</a:t>
            </a:r>
            <a:r>
              <a:rPr lang="en-US" i="1" dirty="0"/>
              <a:t> – </a:t>
            </a:r>
            <a:r>
              <a:rPr lang="en-US" i="1" dirty="0" smtClean="0"/>
              <a:t>υ</a:t>
            </a:r>
            <a:r>
              <a:rPr lang="en-US" baseline="-25000" dirty="0" smtClean="0"/>
              <a:t>2</a:t>
            </a:r>
            <a:r>
              <a:rPr lang="en-US" i="1" baseline="-25000" dirty="0" smtClean="0"/>
              <a:t>y,</a:t>
            </a:r>
            <a:r>
              <a:rPr lang="en-US" baseline="-25000" dirty="0"/>
              <a:t>i</a:t>
            </a:r>
            <a:r>
              <a:rPr lang="en-US" dirty="0"/>
              <a:t>) </a:t>
            </a:r>
            <a:r>
              <a:rPr lang="en-US" i="1" dirty="0" smtClean="0"/>
              <a:t>= </a:t>
            </a:r>
            <a:r>
              <a:rPr lang="en-US" dirty="0" smtClean="0"/>
              <a:t>0</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spTree>
    <p:extLst>
      <p:ext uri="{BB962C8B-B14F-4D97-AF65-F5344CB8AC3E}">
        <p14:creationId xmlns:p14="http://schemas.microsoft.com/office/powerpoint/2010/main" val="34239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Forces in two dimensions</a:t>
            </a:r>
            <a:endParaRPr lang="en-US" dirty="0">
              <a:solidFill>
                <a:srgbClr val="006699"/>
              </a:solidFill>
            </a:endParaRPr>
          </a:p>
        </p:txBody>
      </p:sp>
      <p:sp>
        <p:nvSpPr>
          <p:cNvPr id="3" name="Content Placeholder 2"/>
          <p:cNvSpPr>
            <a:spLocks noGrp="1"/>
          </p:cNvSpPr>
          <p:nvPr>
            <p:ph idx="1"/>
          </p:nvPr>
        </p:nvSpPr>
        <p:spPr/>
        <p:txBody>
          <a:bodyPr/>
          <a:lstStyle/>
          <a:p>
            <a:r>
              <a:rPr lang="en-US" sz="2400" dirty="0"/>
              <a:t>In two-dimensional motion, the component of the acceleration parallel to the instantaneous velocity changes the speed and the component of the acceleration perpendicular to the instantaneous velocity changes the direction of the instantaneous velocity. </a:t>
            </a:r>
          </a:p>
          <a:p>
            <a:endParaRPr lang="en-US" sz="2400" dirty="0"/>
          </a:p>
          <a:p>
            <a:r>
              <a:rPr lang="en-US" sz="2400" dirty="0"/>
              <a:t>When choosing a coordinate system for a problem dealing with an accelerating object, if possible make one of the axes lie along the direction of the acceleration</a:t>
            </a:r>
            <a:r>
              <a:rPr lang="en-US" sz="2400" dirty="0" smtClean="0"/>
              <a:t>.</a:t>
            </a:r>
            <a:endParaRPr lang="en-US" sz="2400"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4149434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Friction</a:t>
            </a:r>
            <a:endParaRPr lang="en-US" dirty="0">
              <a:solidFill>
                <a:srgbClr val="006699"/>
              </a:solidFill>
            </a:endParaRPr>
          </a:p>
        </p:txBody>
      </p:sp>
      <p:sp>
        <p:nvSpPr>
          <p:cNvPr id="3" name="Content Placeholder 2"/>
          <p:cNvSpPr>
            <a:spLocks noGrp="1"/>
          </p:cNvSpPr>
          <p:nvPr>
            <p:ph idx="1"/>
          </p:nvPr>
        </p:nvSpPr>
        <p:spPr/>
        <p:txBody>
          <a:bodyPr/>
          <a:lstStyle/>
          <a:p>
            <a:r>
              <a:rPr lang="en-US" dirty="0"/>
              <a:t>When two surfaces touch each other, the component of the contact force perpendicular (normal) to the surfaces is called the </a:t>
            </a:r>
            <a:r>
              <a:rPr lang="en-US" b="1" dirty="0"/>
              <a:t>normal force </a:t>
            </a:r>
            <a:r>
              <a:rPr lang="en-US" dirty="0"/>
              <a:t>and the component parallel (tangential) to the surfaces is called the </a:t>
            </a:r>
            <a:r>
              <a:rPr lang="en-US" b="1" dirty="0"/>
              <a:t>force of friction.</a:t>
            </a:r>
          </a:p>
          <a:p>
            <a:endParaRPr lang="en-US" dirty="0"/>
          </a:p>
          <a:p>
            <a:r>
              <a:rPr lang="en-US" dirty="0"/>
              <a:t>The direction of the force of friction is such that the force opposes </a:t>
            </a:r>
            <a:r>
              <a:rPr lang="en-US" i="1" dirty="0"/>
              <a:t>relative</a:t>
            </a:r>
            <a:r>
              <a:rPr lang="en-US" dirty="0"/>
              <a:t> motion between the two surfaces. When the surfaces are not moving relative to each other, we have </a:t>
            </a:r>
            <a:r>
              <a:rPr lang="en-US" b="1" dirty="0"/>
              <a:t>static friction</a:t>
            </a:r>
            <a:r>
              <a:rPr lang="en-US" b="1" dirty="0" smtClean="0"/>
              <a:t>.</a:t>
            </a:r>
            <a:endParaRPr lang="en-US" b="1"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3958998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Friction</a:t>
            </a:r>
            <a:endParaRPr lang="en-US" dirty="0">
              <a:solidFill>
                <a:srgbClr val="006699"/>
              </a:solidFill>
            </a:endParaRPr>
          </a:p>
        </p:txBody>
      </p:sp>
      <p:sp>
        <p:nvSpPr>
          <p:cNvPr id="3" name="Content Placeholder 2"/>
          <p:cNvSpPr>
            <a:spLocks noGrp="1"/>
          </p:cNvSpPr>
          <p:nvPr>
            <p:ph idx="1"/>
          </p:nvPr>
        </p:nvSpPr>
        <p:spPr/>
        <p:txBody>
          <a:bodyPr/>
          <a:lstStyle/>
          <a:p>
            <a:r>
              <a:rPr lang="en-US" dirty="0"/>
              <a:t>When the forces are moving relative to each other, we have </a:t>
            </a:r>
            <a:r>
              <a:rPr lang="en-US" b="1" dirty="0"/>
              <a:t>kinetic friction.</a:t>
            </a:r>
          </a:p>
          <a:p>
            <a:endParaRPr lang="en-US" dirty="0"/>
          </a:p>
          <a:p>
            <a:r>
              <a:rPr lang="en-US" dirty="0"/>
              <a:t>The magnitude of the force of kinetic friction is independent of the contact area and independent of the relative speeds of the two surfaces</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3983362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Friction</a:t>
            </a:r>
            <a:endParaRPr lang="en-US" dirty="0"/>
          </a:p>
        </p:txBody>
      </p:sp>
      <p:sp>
        <p:nvSpPr>
          <p:cNvPr id="10" name="Content Placeholder 9"/>
          <p:cNvSpPr>
            <a:spLocks noGrp="1"/>
          </p:cNvSpPr>
          <p:nvPr>
            <p:ph idx="1"/>
          </p:nvPr>
        </p:nvSpPr>
        <p:spPr/>
        <p:txBody>
          <a:bodyPr/>
          <a:lstStyle/>
          <a:p>
            <a:r>
              <a:rPr lang="en-US" sz="2200" dirty="0" smtClean="0"/>
              <a:t>The maximum magnitude of the force of static friction between any two surfaces 1 and 2 is proportional to the normal face:</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where </a:t>
            </a:r>
            <a:r>
              <a:rPr lang="en-US" sz="2200" i="1" dirty="0" smtClean="0"/>
              <a:t>μ</a:t>
            </a:r>
            <a:r>
              <a:rPr lang="en-US" sz="2200" baseline="-25000" dirty="0" smtClean="0"/>
              <a:t>s </a:t>
            </a:r>
            <a:r>
              <a:rPr lang="en-US" sz="2200" dirty="0" smtClean="0"/>
              <a:t>is the unitless </a:t>
            </a:r>
            <a:r>
              <a:rPr lang="en-US" sz="2200" b="1" dirty="0" smtClean="0"/>
              <a:t>coefficient of static friction. </a:t>
            </a:r>
            <a:r>
              <a:rPr lang="en-US" sz="2200" dirty="0" smtClean="0"/>
              <a:t>This upper limit means that the magnitude of the frictional force must obey the condition</a:t>
            </a:r>
          </a:p>
          <a:p>
            <a:endParaRPr lang="en-US" sz="2200" b="1" dirty="0"/>
          </a:p>
          <a:p>
            <a:r>
              <a:rPr lang="en-US" sz="2200" dirty="0" smtClean="0"/>
              <a:t>The magnitude of the force of kinetic friction is also proportional to the normal face:</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where </a:t>
            </a:r>
            <a:r>
              <a:rPr lang="en-US" sz="2200" i="1" dirty="0" smtClean="0"/>
              <a:t>μ</a:t>
            </a:r>
            <a:r>
              <a:rPr lang="en-US" sz="2200" i="1" baseline="-25000" dirty="0" smtClean="0"/>
              <a:t>k</a:t>
            </a:r>
            <a:r>
              <a:rPr lang="en-US" sz="2200" baseline="-25000" dirty="0" smtClean="0"/>
              <a:t> </a:t>
            </a:r>
            <a:r>
              <a:rPr lang="en-US" sz="2200" dirty="0" smtClean="0"/>
              <a:t>≤ </a:t>
            </a:r>
            <a:r>
              <a:rPr lang="en-US" sz="2200" i="1" dirty="0" smtClean="0"/>
              <a:t>μ</a:t>
            </a:r>
            <a:r>
              <a:rPr lang="en-US" sz="2200" i="1" baseline="-25000" dirty="0" smtClean="0"/>
              <a:t>s</a:t>
            </a:r>
            <a:r>
              <a:rPr lang="en-US" sz="2200" baseline="-25000" dirty="0" smtClean="0"/>
              <a:t> </a:t>
            </a:r>
            <a:r>
              <a:rPr lang="en-US" sz="2200" dirty="0" smtClean="0"/>
              <a:t>is the unitless </a:t>
            </a:r>
            <a:r>
              <a:rPr lang="en-US" sz="2200" b="1" dirty="0" smtClean="0"/>
              <a:t>coefficient of kinetic friction.</a:t>
            </a:r>
            <a:endParaRPr lang="en-US" sz="2200" b="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412663356"/>
              </p:ext>
            </p:extLst>
          </p:nvPr>
        </p:nvGraphicFramePr>
        <p:xfrm>
          <a:off x="3689350" y="2719388"/>
          <a:ext cx="1765300" cy="406400"/>
        </p:xfrm>
        <a:graphic>
          <a:graphicData uri="http://schemas.openxmlformats.org/presentationml/2006/ole">
            <mc:AlternateContent xmlns:mc="http://schemas.openxmlformats.org/markup-compatibility/2006">
              <mc:Choice xmlns:v="urn:schemas-microsoft-com:vml" Requires="v">
                <p:oleObj spid="_x0000_s682094" name="Equation" r:id="rId4" imgW="1765300" imgH="406400" progId="Equation.DSMT4">
                  <p:embed/>
                </p:oleObj>
              </mc:Choice>
              <mc:Fallback>
                <p:oleObj name="Equation" r:id="rId4" imgW="1765300" imgH="406400" progId="Equation.DSMT4">
                  <p:embed/>
                  <p:pic>
                    <p:nvPicPr>
                      <p:cNvPr id="0" name=""/>
                      <p:cNvPicPr>
                        <a:picLocks noChangeAspect="1" noChangeArrowheads="1"/>
                      </p:cNvPicPr>
                      <p:nvPr/>
                    </p:nvPicPr>
                    <p:blipFill>
                      <a:blip r:embed="rId5"/>
                      <a:srcRect/>
                      <a:stretch>
                        <a:fillRect/>
                      </a:stretch>
                    </p:blipFill>
                    <p:spPr bwMode="auto">
                      <a:xfrm>
                        <a:off x="3689350" y="2719388"/>
                        <a:ext cx="17653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60094329"/>
              </p:ext>
            </p:extLst>
          </p:nvPr>
        </p:nvGraphicFramePr>
        <p:xfrm>
          <a:off x="3949700" y="4187825"/>
          <a:ext cx="1244600" cy="393700"/>
        </p:xfrm>
        <a:graphic>
          <a:graphicData uri="http://schemas.openxmlformats.org/presentationml/2006/ole">
            <mc:AlternateContent xmlns:mc="http://schemas.openxmlformats.org/markup-compatibility/2006">
              <mc:Choice xmlns:v="urn:schemas-microsoft-com:vml" Requires="v">
                <p:oleObj spid="_x0000_s682095" name="Equation" r:id="rId6" imgW="1244600" imgH="393700" progId="Equation.DSMT4">
                  <p:embed/>
                </p:oleObj>
              </mc:Choice>
              <mc:Fallback>
                <p:oleObj name="Equation" r:id="rId6" imgW="1244600" imgH="393700" progId="Equation.DSMT4">
                  <p:embed/>
                  <p:pic>
                    <p:nvPicPr>
                      <p:cNvPr id="0" name=""/>
                      <p:cNvPicPr>
                        <a:picLocks noChangeAspect="1" noChangeArrowheads="1"/>
                      </p:cNvPicPr>
                      <p:nvPr/>
                    </p:nvPicPr>
                    <p:blipFill>
                      <a:blip r:embed="rId7"/>
                      <a:srcRect/>
                      <a:stretch>
                        <a:fillRect/>
                      </a:stretch>
                    </p:blipFill>
                    <p:spPr bwMode="auto">
                      <a:xfrm>
                        <a:off x="3949700" y="4187825"/>
                        <a:ext cx="1244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98728539"/>
              </p:ext>
            </p:extLst>
          </p:nvPr>
        </p:nvGraphicFramePr>
        <p:xfrm>
          <a:off x="3924300" y="5540375"/>
          <a:ext cx="1295400" cy="393700"/>
        </p:xfrm>
        <a:graphic>
          <a:graphicData uri="http://schemas.openxmlformats.org/presentationml/2006/ole">
            <mc:AlternateContent xmlns:mc="http://schemas.openxmlformats.org/markup-compatibility/2006">
              <mc:Choice xmlns:v="urn:schemas-microsoft-com:vml" Requires="v">
                <p:oleObj spid="_x0000_s682096" name="Equation" r:id="rId8" imgW="1295400" imgH="393700" progId="Equation.DSMT4">
                  <p:embed/>
                </p:oleObj>
              </mc:Choice>
              <mc:Fallback>
                <p:oleObj name="Equation" r:id="rId8" imgW="1295400" imgH="393700" progId="Equation.DSMT4">
                  <p:embed/>
                  <p:pic>
                    <p:nvPicPr>
                      <p:cNvPr id="0" name=""/>
                      <p:cNvPicPr>
                        <a:picLocks noChangeAspect="1" noChangeArrowheads="1"/>
                      </p:cNvPicPr>
                      <p:nvPr/>
                    </p:nvPicPr>
                    <p:blipFill>
                      <a:blip r:embed="rId9"/>
                      <a:srcRect/>
                      <a:stretch>
                        <a:fillRect/>
                      </a:stretch>
                    </p:blipFill>
                    <p:spPr bwMode="auto">
                      <a:xfrm>
                        <a:off x="3924300" y="5540375"/>
                        <a:ext cx="12954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13009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Work</a:t>
            </a:r>
            <a:endParaRPr lang="en-US" dirty="0">
              <a:solidFill>
                <a:srgbClr val="006699"/>
              </a:solidFill>
            </a:endParaRPr>
          </a:p>
        </p:txBody>
      </p:sp>
      <p:sp>
        <p:nvSpPr>
          <p:cNvPr id="3" name="Content Placeholder 2"/>
          <p:cNvSpPr>
            <a:spLocks noGrp="1"/>
          </p:cNvSpPr>
          <p:nvPr>
            <p:ph idx="1"/>
          </p:nvPr>
        </p:nvSpPr>
        <p:spPr/>
        <p:txBody>
          <a:bodyPr/>
          <a:lstStyle/>
          <a:p>
            <a:r>
              <a:rPr lang="en-US" dirty="0"/>
              <a:t>For a sliding object, the normal force does no work because this force is perpendicular to the direction of the object’s displacement.</a:t>
            </a:r>
          </a:p>
          <a:p>
            <a:r>
              <a:rPr lang="en-US" dirty="0"/>
              <a:t>The force of kinetic friction is a nonelastic force and thus causes energy dissipation.</a:t>
            </a:r>
          </a:p>
          <a:p>
            <a:r>
              <a:rPr lang="en-US" dirty="0"/>
              <a:t>The force of static friction is an elastic force and so causes no energy dissipation.</a:t>
            </a:r>
          </a:p>
          <a:p>
            <a:r>
              <a:rPr lang="en-US" dirty="0"/>
              <a:t>The work done by gravity is independent of path</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2154027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Work</a:t>
            </a:r>
            <a:endParaRPr lang="en-US" dirty="0"/>
          </a:p>
        </p:txBody>
      </p:sp>
      <p:sp>
        <p:nvSpPr>
          <p:cNvPr id="10" name="Content Placeholder 9"/>
          <p:cNvSpPr>
            <a:spLocks noGrp="1"/>
          </p:cNvSpPr>
          <p:nvPr>
            <p:ph idx="1"/>
          </p:nvPr>
        </p:nvSpPr>
        <p:spPr/>
        <p:txBody>
          <a:bodyPr/>
          <a:lstStyle/>
          <a:p>
            <a:r>
              <a:rPr lang="en-US" sz="2400" dirty="0" smtClean="0"/>
              <a:t>The work done by a constant nondissipative force when the point of application of the force undergoes a displacement</a:t>
            </a:r>
            <a:br>
              <a:rPr lang="en-US" sz="2400" dirty="0" smtClean="0"/>
            </a:br>
            <a:r>
              <a:rPr lang="en-US" sz="2400" dirty="0" smtClean="0"/>
              <a:t>is</a:t>
            </a:r>
          </a:p>
          <a:p>
            <a:endParaRPr lang="en-US" sz="2400" dirty="0"/>
          </a:p>
          <a:p>
            <a:endParaRPr lang="en-US" sz="2400" dirty="0" smtClean="0"/>
          </a:p>
          <a:p>
            <a:r>
              <a:rPr lang="en-US" sz="2400" dirty="0"/>
              <a:t>The work done by a </a:t>
            </a:r>
            <a:r>
              <a:rPr lang="en-US" sz="2400" dirty="0" smtClean="0"/>
              <a:t>variable nondissipative force when the point of application of the force undergoes a displacement is</a:t>
            </a:r>
          </a:p>
          <a:p>
            <a:endParaRPr lang="en-US" sz="2400" dirty="0"/>
          </a:p>
          <a:p>
            <a:endParaRPr lang="en-US" sz="2400" dirty="0" smtClean="0"/>
          </a:p>
          <a:p>
            <a:r>
              <a:rPr lang="en-US" sz="2400" dirty="0" smtClean="0"/>
              <a:t>This is the line integral of the force over the path traced out by the point of application of the force.</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66716030"/>
              </p:ext>
            </p:extLst>
          </p:nvPr>
        </p:nvGraphicFramePr>
        <p:xfrm>
          <a:off x="7924024" y="2300353"/>
          <a:ext cx="406400" cy="393700"/>
        </p:xfrm>
        <a:graphic>
          <a:graphicData uri="http://schemas.openxmlformats.org/presentationml/2006/ole">
            <mc:AlternateContent xmlns:mc="http://schemas.openxmlformats.org/markup-compatibility/2006">
              <mc:Choice xmlns:v="urn:schemas-microsoft-com:vml" Requires="v">
                <p:oleObj spid="_x0000_s685157" name="Equation" r:id="rId4" imgW="406400" imgH="393700" progId="Equation.DSMT4">
                  <p:embed/>
                </p:oleObj>
              </mc:Choice>
              <mc:Fallback>
                <p:oleObj name="Equation" r:id="rId4" imgW="406400" imgH="393700" progId="Equation.DSMT4">
                  <p:embed/>
                  <p:pic>
                    <p:nvPicPr>
                      <p:cNvPr id="0" name=""/>
                      <p:cNvPicPr>
                        <a:picLocks noChangeAspect="1" noChangeArrowheads="1"/>
                      </p:cNvPicPr>
                      <p:nvPr/>
                    </p:nvPicPr>
                    <p:blipFill>
                      <a:blip r:embed="rId5"/>
                      <a:srcRect/>
                      <a:stretch>
                        <a:fillRect/>
                      </a:stretch>
                    </p:blipFill>
                    <p:spPr bwMode="auto">
                      <a:xfrm>
                        <a:off x="7924024" y="2300353"/>
                        <a:ext cx="4064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90623220"/>
              </p:ext>
            </p:extLst>
          </p:nvPr>
        </p:nvGraphicFramePr>
        <p:xfrm>
          <a:off x="3729038" y="3135313"/>
          <a:ext cx="1485900" cy="431800"/>
        </p:xfrm>
        <a:graphic>
          <a:graphicData uri="http://schemas.openxmlformats.org/presentationml/2006/ole">
            <mc:AlternateContent xmlns:mc="http://schemas.openxmlformats.org/markup-compatibility/2006">
              <mc:Choice xmlns:v="urn:schemas-microsoft-com:vml" Requires="v">
                <p:oleObj spid="_x0000_s685158" name="Equation" r:id="rId6" imgW="1485900" imgH="431800" progId="Equation.DSMT4">
                  <p:embed/>
                </p:oleObj>
              </mc:Choice>
              <mc:Fallback>
                <p:oleObj name="Equation" r:id="rId6" imgW="1485900" imgH="431800" progId="Equation.DSMT4">
                  <p:embed/>
                  <p:pic>
                    <p:nvPicPr>
                      <p:cNvPr id="0" name=""/>
                      <p:cNvPicPr>
                        <a:picLocks noChangeAspect="1" noChangeArrowheads="1"/>
                      </p:cNvPicPr>
                      <p:nvPr/>
                    </p:nvPicPr>
                    <p:blipFill>
                      <a:blip r:embed="rId7"/>
                      <a:srcRect/>
                      <a:stretch>
                        <a:fillRect/>
                      </a:stretch>
                    </p:blipFill>
                    <p:spPr bwMode="auto">
                      <a:xfrm>
                        <a:off x="3729038" y="3135313"/>
                        <a:ext cx="1485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054934521"/>
              </p:ext>
            </p:extLst>
          </p:nvPr>
        </p:nvGraphicFramePr>
        <p:xfrm>
          <a:off x="3443288" y="4911725"/>
          <a:ext cx="2057400" cy="533400"/>
        </p:xfrm>
        <a:graphic>
          <a:graphicData uri="http://schemas.openxmlformats.org/presentationml/2006/ole">
            <mc:AlternateContent xmlns:mc="http://schemas.openxmlformats.org/markup-compatibility/2006">
              <mc:Choice xmlns:v="urn:schemas-microsoft-com:vml" Requires="v">
                <p:oleObj spid="_x0000_s685159" name="Equation" r:id="rId8" imgW="2057400" imgH="533400" progId="Equation.DSMT4">
                  <p:embed/>
                </p:oleObj>
              </mc:Choice>
              <mc:Fallback>
                <p:oleObj name="Equation" r:id="rId8" imgW="2057400" imgH="533400" progId="Equation.DSMT4">
                  <p:embed/>
                  <p:pic>
                    <p:nvPicPr>
                      <p:cNvPr id="0" name=""/>
                      <p:cNvPicPr>
                        <a:picLocks noChangeAspect="1" noChangeArrowheads="1"/>
                      </p:cNvPicPr>
                      <p:nvPr/>
                    </p:nvPicPr>
                    <p:blipFill>
                      <a:blip r:embed="rId9"/>
                      <a:srcRect/>
                      <a:stretch>
                        <a:fillRect/>
                      </a:stretch>
                    </p:blipFill>
                    <p:spPr bwMode="auto">
                      <a:xfrm>
                        <a:off x="3443288" y="4911725"/>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8670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Any vector    can be decomposed to </a:t>
            </a:r>
            <a:r>
              <a:rPr lang="en-US" b="1" dirty="0" smtClean="0"/>
              <a:t>component vectors  </a:t>
            </a:r>
            <a:r>
              <a:rPr lang="en-US" dirty="0" smtClean="0"/>
              <a:t>   and     along the axes of some conveniently chosen set of mutually perpendicular axes, called a </a:t>
            </a:r>
            <a:r>
              <a:rPr lang="en-US" b="1" dirty="0" smtClean="0"/>
              <a:t>rectangular coordinate system</a:t>
            </a:r>
            <a:r>
              <a:rPr lang="en-US" dirty="0" smtClean="0"/>
              <a:t>. </a:t>
            </a:r>
          </a:p>
          <a:p>
            <a:r>
              <a:rPr lang="en-US" dirty="0" smtClean="0"/>
              <a:t>The procedure for decomposing a vector is shown below.</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a:t>Section 10.2: Vectors in a </a:t>
            </a:r>
            <a:r>
              <a:rPr lang="en-US" dirty="0" smtClean="0"/>
              <a:t>plane</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543432929"/>
              </p:ext>
            </p:extLst>
          </p:nvPr>
        </p:nvGraphicFramePr>
        <p:xfrm>
          <a:off x="2403050" y="1217613"/>
          <a:ext cx="279400" cy="381000"/>
        </p:xfrm>
        <a:graphic>
          <a:graphicData uri="http://schemas.openxmlformats.org/presentationml/2006/ole">
            <mc:AlternateContent xmlns:mc="http://schemas.openxmlformats.org/markup-compatibility/2006">
              <mc:Choice xmlns:v="urn:schemas-microsoft-com:vml" Requires="v">
                <p:oleObj spid="_x0000_s233319" name="Equation" r:id="rId4" imgW="279400" imgH="381000" progId="Equation.DSMT4">
                  <p:embed/>
                </p:oleObj>
              </mc:Choice>
              <mc:Fallback>
                <p:oleObj name="Equation" r:id="rId4" imgW="279400" imgH="381000" progId="Equation.DSMT4">
                  <p:embed/>
                  <p:pic>
                    <p:nvPicPr>
                      <p:cNvPr id="0" name=""/>
                      <p:cNvPicPr/>
                      <p:nvPr/>
                    </p:nvPicPr>
                    <p:blipFill>
                      <a:blip r:embed="rId5"/>
                      <a:stretch>
                        <a:fillRect/>
                      </a:stretch>
                    </p:blipFill>
                    <p:spPr>
                      <a:xfrm>
                        <a:off x="2403050" y="1217613"/>
                        <a:ext cx="279400" cy="3810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91648250"/>
              </p:ext>
            </p:extLst>
          </p:nvPr>
        </p:nvGraphicFramePr>
        <p:xfrm>
          <a:off x="1937020" y="1630363"/>
          <a:ext cx="368300" cy="495300"/>
        </p:xfrm>
        <a:graphic>
          <a:graphicData uri="http://schemas.openxmlformats.org/presentationml/2006/ole">
            <mc:AlternateContent xmlns:mc="http://schemas.openxmlformats.org/markup-compatibility/2006">
              <mc:Choice xmlns:v="urn:schemas-microsoft-com:vml" Requires="v">
                <p:oleObj spid="_x0000_s233320" name="Equation" r:id="rId6" imgW="368300" imgH="495300" progId="Equation.DSMT4">
                  <p:embed/>
                </p:oleObj>
              </mc:Choice>
              <mc:Fallback>
                <p:oleObj name="Equation" r:id="rId6" imgW="368300" imgH="495300" progId="Equation.DSMT4">
                  <p:embed/>
                  <p:pic>
                    <p:nvPicPr>
                      <p:cNvPr id="0" name=""/>
                      <p:cNvPicPr/>
                      <p:nvPr/>
                    </p:nvPicPr>
                    <p:blipFill>
                      <a:blip r:embed="rId7"/>
                      <a:stretch>
                        <a:fillRect/>
                      </a:stretch>
                    </p:blipFill>
                    <p:spPr>
                      <a:xfrm>
                        <a:off x="1937020" y="1630363"/>
                        <a:ext cx="368300" cy="495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930963"/>
              </p:ext>
            </p:extLst>
          </p:nvPr>
        </p:nvGraphicFramePr>
        <p:xfrm>
          <a:off x="2871166" y="1625600"/>
          <a:ext cx="368300" cy="533400"/>
        </p:xfrm>
        <a:graphic>
          <a:graphicData uri="http://schemas.openxmlformats.org/presentationml/2006/ole">
            <mc:AlternateContent xmlns:mc="http://schemas.openxmlformats.org/markup-compatibility/2006">
              <mc:Choice xmlns:v="urn:schemas-microsoft-com:vml" Requires="v">
                <p:oleObj spid="_x0000_s233321" name="Equation" r:id="rId8" imgW="368300" imgH="533400" progId="Equation.DSMT4">
                  <p:embed/>
                </p:oleObj>
              </mc:Choice>
              <mc:Fallback>
                <p:oleObj name="Equation" r:id="rId8" imgW="368300" imgH="533400" progId="Equation.DSMT4">
                  <p:embed/>
                  <p:pic>
                    <p:nvPicPr>
                      <p:cNvPr id="0" name=""/>
                      <p:cNvPicPr/>
                      <p:nvPr/>
                    </p:nvPicPr>
                    <p:blipFill>
                      <a:blip r:embed="rId9"/>
                      <a:stretch>
                        <a:fillRect/>
                      </a:stretch>
                    </p:blipFill>
                    <p:spPr>
                      <a:xfrm>
                        <a:off x="2871166" y="1625600"/>
                        <a:ext cx="368300" cy="533400"/>
                      </a:xfrm>
                      <a:prstGeom prst="rect">
                        <a:avLst/>
                      </a:prstGeom>
                    </p:spPr>
                  </p:pic>
                </p:oleObj>
              </mc:Fallback>
            </mc:AlternateContent>
          </a:graphicData>
        </a:graphic>
      </p:graphicFrame>
      <p:pic>
        <p:nvPicPr>
          <p:cNvPr id="13" name="Picture 12" descr="10_08_Figure.jpg"/>
          <p:cNvPicPr>
            <a:picLocks noChangeAspect="1"/>
          </p:cNvPicPr>
          <p:nvPr/>
        </p:nvPicPr>
        <p:blipFill rotWithShape="1">
          <a:blip r:embed="rId10">
            <a:extLst>
              <a:ext uri="{28A0092B-C50C-407E-A947-70E740481C1C}">
                <a14:useLocalDpi xmlns:a14="http://schemas.microsoft.com/office/drawing/2010/main" val="0"/>
              </a:ext>
            </a:extLst>
          </a:blip>
          <a:srcRect b="7693"/>
          <a:stretch/>
        </p:blipFill>
        <p:spPr>
          <a:xfrm>
            <a:off x="271272" y="4077172"/>
            <a:ext cx="8601456" cy="2222663"/>
          </a:xfrm>
          <a:prstGeom prst="rect">
            <a:avLst/>
          </a:prstGeom>
        </p:spPr>
      </p:pic>
    </p:spTree>
    <p:extLst>
      <p:ext uri="{BB962C8B-B14F-4D97-AF65-F5344CB8AC3E}">
        <p14:creationId xmlns:p14="http://schemas.microsoft.com/office/powerpoint/2010/main" val="367874362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Work</a:t>
            </a:r>
            <a:endParaRPr lang="en-US" dirty="0"/>
          </a:p>
        </p:txBody>
      </p:sp>
      <p:sp>
        <p:nvSpPr>
          <p:cNvPr id="10" name="Content Placeholder 9"/>
          <p:cNvSpPr>
            <a:spLocks noGrp="1"/>
          </p:cNvSpPr>
          <p:nvPr>
            <p:ph idx="1"/>
          </p:nvPr>
        </p:nvSpPr>
        <p:spPr/>
        <p:txBody>
          <a:bodyPr/>
          <a:lstStyle/>
          <a:p>
            <a:r>
              <a:rPr lang="en-US" dirty="0" smtClean="0"/>
              <a:t>For a variable dissipative force, the change in the thermal energy is </a:t>
            </a:r>
          </a:p>
          <a:p>
            <a:endParaRPr lang="en-US" dirty="0"/>
          </a:p>
          <a:p>
            <a:endParaRPr lang="en-US" dirty="0"/>
          </a:p>
          <a:p>
            <a:r>
              <a:rPr lang="en-US" dirty="0" smtClean="0"/>
              <a:t>When an object descends a vertical distance </a:t>
            </a:r>
            <a:r>
              <a:rPr lang="en-US" i="1" dirty="0" smtClean="0"/>
              <a:t>h</a:t>
            </a:r>
            <a:r>
              <a:rPr lang="en-US" dirty="0" smtClean="0"/>
              <a:t>, no matter what path it follows, the work gravity does on it is</a:t>
            </a:r>
          </a:p>
          <a:p>
            <a:pPr marL="0" indent="0" algn="ctr">
              <a:buNone/>
            </a:pPr>
            <a:r>
              <a:rPr lang="en-US" i="1" dirty="0" smtClean="0"/>
              <a:t>W</a:t>
            </a:r>
            <a:r>
              <a:rPr lang="en-US" dirty="0" smtClean="0"/>
              <a:t> = </a:t>
            </a:r>
            <a:r>
              <a:rPr lang="en-US" i="1" dirty="0" smtClean="0"/>
              <a:t>mgh</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4197066502"/>
              </p:ext>
            </p:extLst>
          </p:nvPr>
        </p:nvGraphicFramePr>
        <p:xfrm>
          <a:off x="2795588" y="3046413"/>
          <a:ext cx="3352800" cy="609600"/>
        </p:xfrm>
        <a:graphic>
          <a:graphicData uri="http://schemas.openxmlformats.org/presentationml/2006/ole">
            <mc:AlternateContent xmlns:mc="http://schemas.openxmlformats.org/markup-compatibility/2006">
              <mc:Choice xmlns:v="urn:schemas-microsoft-com:vml" Requires="v">
                <p:oleObj spid="_x0000_s142727" name="Equation" r:id="rId4" imgW="3352800" imgH="609600" progId="Equation.DSMT4">
                  <p:embed/>
                </p:oleObj>
              </mc:Choice>
              <mc:Fallback>
                <p:oleObj name="Equation" r:id="rId4" imgW="3352800" imgH="609600" progId="Equation.DSMT4">
                  <p:embed/>
                  <p:pic>
                    <p:nvPicPr>
                      <p:cNvPr id="0" name=""/>
                      <p:cNvPicPr>
                        <a:picLocks noChangeAspect="1" noChangeArrowheads="1"/>
                      </p:cNvPicPr>
                      <p:nvPr/>
                    </p:nvPicPr>
                    <p:blipFill>
                      <a:blip r:embed="rId5"/>
                      <a:srcRect/>
                      <a:stretch>
                        <a:fillRect/>
                      </a:stretch>
                    </p:blipFill>
                    <p:spPr bwMode="auto">
                      <a:xfrm>
                        <a:off x="2795588" y="3046413"/>
                        <a:ext cx="335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13093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7893</TotalTime>
  <Words>5154</Words>
  <Application>Microsoft Macintosh PowerPoint</Application>
  <PresentationFormat>On-screen Show (4:3)</PresentationFormat>
  <Paragraphs>565</Paragraphs>
  <Slides>90</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HA5Lect_template</vt:lpstr>
      <vt:lpstr>Equation</vt:lpstr>
      <vt:lpstr>Chapter 10 Motion in a Plane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10 Motion in a Plane</vt:lpstr>
      <vt:lpstr>Example 10.2 Pulling a friend on a swing</vt:lpstr>
      <vt:lpstr>Example 10.2 Pulling a friend on a swing (cont.)</vt:lpstr>
      <vt:lpstr>Example 10.2 Pulling a friend on a swing (cont.)</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Example 10.2 Pulling a friend on a swing</vt:lpstr>
      <vt:lpstr>PowerPoint Presentation</vt:lpstr>
      <vt:lpstr>PowerPoint Presentation</vt:lpstr>
      <vt:lpstr>PowerPoint Presentation</vt:lpstr>
      <vt:lpstr>PowerPoint Presentation</vt:lpstr>
      <vt:lpstr>PowerPoint Presentation</vt:lpstr>
      <vt:lpstr>PowerPoint Presentation</vt:lpstr>
      <vt:lpstr>Example 10.5 Position of highest point</vt:lpstr>
      <vt:lpstr>Example 10.5 Position of highest point (cont.)</vt:lpstr>
      <vt:lpstr>Example 10.5 Position of highest point (cont.)</vt:lpstr>
      <vt:lpstr>Example 10.6 Range of projectile</vt:lpstr>
      <vt:lpstr>Example 10.6 Range of projectile (cont.)</vt:lpstr>
      <vt:lpstr>Example 10.6 Range of projectile (cont.)</vt:lpstr>
      <vt:lpstr>Example 10.6 Range of projectile (cont.)</vt:lpstr>
      <vt:lpstr>Chapter 10 Motion in a Plane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10.8 Pulling a friend up a hill</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Chapter 10 Motion in a Plane</vt:lpstr>
      <vt:lpstr>PowerPoint Presentation</vt:lpstr>
      <vt:lpstr>Concepts: Vectors in two dimensions</vt:lpstr>
      <vt:lpstr>Quantitative Tools: Vectors in two dimensions</vt:lpstr>
      <vt:lpstr>Concepts: Projectile motion in two dimensions</vt:lpstr>
      <vt:lpstr>Quantitative Tools: Projectile motion in two dimensions</vt:lpstr>
      <vt:lpstr>Concepts: Collisions and momentum in two dimensions</vt:lpstr>
      <vt:lpstr>Quantitative Tools: Collisions and momentum in two dimensions</vt:lpstr>
      <vt:lpstr>Concepts: Forces in two dimensions</vt:lpstr>
      <vt:lpstr>Concepts: Friction</vt:lpstr>
      <vt:lpstr>Concepts: Friction</vt:lpstr>
      <vt:lpstr>Quantitative Tools: Friction</vt:lpstr>
      <vt:lpstr>Concepts: Work</vt:lpstr>
      <vt:lpstr>Quantitative Tools: Work</vt:lpstr>
      <vt:lpstr>Quantitative Tools: Work</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Seth Fraden</cp:lastModifiedBy>
  <cp:revision>834</cp:revision>
  <dcterms:created xsi:type="dcterms:W3CDTF">2007-09-26T05:29:17Z</dcterms:created>
  <dcterms:modified xsi:type="dcterms:W3CDTF">2015-11-02T16:05:59Z</dcterms:modified>
  <cp:category/>
</cp:coreProperties>
</file>